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6"/>
    <p:sldId id="257" r:id="rId67"/>
    <p:sldId id="258" r:id="rId68"/>
    <p:sldId id="259" r:id="rId69"/>
    <p:sldId id="260" r:id="rId70"/>
    <p:sldId id="261" r:id="rId71"/>
    <p:sldId id="262" r:id="rId72"/>
    <p:sldId id="263" r:id="rId73"/>
    <p:sldId id="264" r:id="rId74"/>
    <p:sldId id="265" r:id="rId75"/>
    <p:sldId id="266" r:id="rId76"/>
    <p:sldId id="267" r:id="rId77"/>
    <p:sldId id="268" r:id="rId78"/>
    <p:sldId id="269" r:id="rId79"/>
    <p:sldId id="270" r:id="rId80"/>
    <p:sldId id="271" r:id="rId81"/>
    <p:sldId id="272" r:id="rId82"/>
    <p:sldId id="273" r:id="rId83"/>
    <p:sldId id="274" r:id="rId84"/>
    <p:sldId id="275" r:id="rId85"/>
    <p:sldId id="276" r:id="rId86"/>
    <p:sldId id="277" r:id="rId87"/>
    <p:sldId id="278" r:id="rId88"/>
  </p:sldIdLst>
  <p:sldSz cx="18288000" cy="10287000"/>
  <p:notesSz cx="6858000" cy="9144000"/>
  <p:embeddedFontLst>
    <p:embeddedFont>
      <p:font typeface="Glacial Indifference" charset="1" panose="00000000000000000000"/>
      <p:regular r:id="rId6"/>
    </p:embeddedFont>
    <p:embeddedFont>
      <p:font typeface="Glacial Indifference Bold" charset="1" panose="00000800000000000000"/>
      <p:regular r:id="rId7"/>
    </p:embeddedFont>
    <p:embeddedFont>
      <p:font typeface="Glacial Indifference Italics" charset="1" panose="00000000000000000000"/>
      <p:regular r:id="rId8"/>
    </p:embeddedFont>
    <p:embeddedFont>
      <p:font typeface="Glacial Indifference Bold Italics" charset="1" panose="00000800000000000000"/>
      <p:regular r:id="rId9"/>
    </p:embeddedFont>
    <p:embeddedFont>
      <p:font typeface="Arimo" charset="1" panose="020B0604020202020204"/>
      <p:regular r:id="rId10"/>
    </p:embeddedFont>
    <p:embeddedFont>
      <p:font typeface="Arimo Bold" charset="1" panose="020B0704020202020204"/>
      <p:regular r:id="rId11"/>
    </p:embeddedFont>
    <p:embeddedFont>
      <p:font typeface="Arimo Italics" charset="1" panose="020B0604020202090204"/>
      <p:regular r:id="rId12"/>
    </p:embeddedFont>
    <p:embeddedFont>
      <p:font typeface="Arimo Bold Italics" charset="1" panose="020B0704020202090204"/>
      <p:regular r:id="rId13"/>
    </p:embeddedFont>
    <p:embeddedFont>
      <p:font typeface="Roboto Condensed" charset="1" panose="02000000000000000000"/>
      <p:regular r:id="rId14"/>
    </p:embeddedFont>
    <p:embeddedFont>
      <p:font typeface="Roboto Condensed Bold" charset="1" panose="02000000000000000000"/>
      <p:regular r:id="rId15"/>
    </p:embeddedFont>
    <p:embeddedFont>
      <p:font typeface="Roboto Condensed Italics" charset="1" panose="02000000000000000000"/>
      <p:regular r:id="rId16"/>
    </p:embeddedFont>
    <p:embeddedFont>
      <p:font typeface="Roboto Condensed Bold Italics" charset="1" panose="02000000000000000000"/>
      <p:regular r:id="rId17"/>
    </p:embeddedFont>
    <p:embeddedFont>
      <p:font typeface="Alatsi" charset="1" panose="00000500000000000000"/>
      <p:regular r:id="rId18"/>
    </p:embeddedFont>
    <p:embeddedFont>
      <p:font typeface="Kuchek" charset="1" panose="00000000000000000000"/>
      <p:regular r:id="rId19"/>
    </p:embeddedFont>
    <p:embeddedFont>
      <p:font typeface="More Sugar" charset="1" panose="00000000000000000000"/>
      <p:regular r:id="rId20"/>
    </p:embeddedFont>
    <p:embeddedFont>
      <p:font typeface="More Sugar Thin" charset="1" panose="00000000000000000000"/>
      <p:regular r:id="rId21"/>
    </p:embeddedFont>
    <p:embeddedFont>
      <p:font typeface="Aileron" charset="1" panose="00000500000000000000"/>
      <p:regular r:id="rId22"/>
    </p:embeddedFont>
    <p:embeddedFont>
      <p:font typeface="Aileron Bold" charset="1" panose="00000800000000000000"/>
      <p:regular r:id="rId23"/>
    </p:embeddedFont>
    <p:embeddedFont>
      <p:font typeface="Aileron Italics" charset="1" panose="00000500000000000000"/>
      <p:regular r:id="rId24"/>
    </p:embeddedFont>
    <p:embeddedFont>
      <p:font typeface="Aileron Bold Italics" charset="1" panose="00000800000000000000"/>
      <p:regular r:id="rId25"/>
    </p:embeddedFont>
    <p:embeddedFont>
      <p:font typeface="Aileron Thin" charset="1" panose="00000300000000000000"/>
      <p:regular r:id="rId26"/>
    </p:embeddedFont>
    <p:embeddedFont>
      <p:font typeface="Aileron Thin Italics" charset="1" panose="00000300000000000000"/>
      <p:regular r:id="rId27"/>
    </p:embeddedFont>
    <p:embeddedFont>
      <p:font typeface="Aileron Light" charset="1" panose="00000400000000000000"/>
      <p:regular r:id="rId28"/>
    </p:embeddedFont>
    <p:embeddedFont>
      <p:font typeface="Aileron Light Italics" charset="1" panose="00000400000000000000"/>
      <p:regular r:id="rId29"/>
    </p:embeddedFont>
    <p:embeddedFont>
      <p:font typeface="Aileron Ultra-Bold" charset="1" panose="00000A00000000000000"/>
      <p:regular r:id="rId30"/>
    </p:embeddedFont>
    <p:embeddedFont>
      <p:font typeface="Aileron Ultra-Bold Italics" charset="1" panose="00000A00000000000000"/>
      <p:regular r:id="rId31"/>
    </p:embeddedFont>
    <p:embeddedFont>
      <p:font typeface="Aileron Heavy" charset="1" panose="00000A00000000000000"/>
      <p:regular r:id="rId32"/>
    </p:embeddedFont>
    <p:embeddedFont>
      <p:font typeface="Aileron Heavy Italics" charset="1" panose="00000A00000000000000"/>
      <p:regular r:id="rId33"/>
    </p:embeddedFont>
    <p:embeddedFont>
      <p:font typeface="Open Sauce" charset="1" panose="00000500000000000000"/>
      <p:regular r:id="rId34"/>
    </p:embeddedFont>
    <p:embeddedFont>
      <p:font typeface="Open Sauce Bold" charset="1" panose="00000800000000000000"/>
      <p:regular r:id="rId35"/>
    </p:embeddedFont>
    <p:embeddedFont>
      <p:font typeface="Open Sauce Italics" charset="1" panose="00000500000000000000"/>
      <p:regular r:id="rId36"/>
    </p:embeddedFont>
    <p:embeddedFont>
      <p:font typeface="Open Sauce Bold Italics" charset="1" panose="00000800000000000000"/>
      <p:regular r:id="rId37"/>
    </p:embeddedFont>
    <p:embeddedFont>
      <p:font typeface="Open Sauce Light" charset="1" panose="00000400000000000000"/>
      <p:regular r:id="rId38"/>
    </p:embeddedFont>
    <p:embeddedFont>
      <p:font typeface="Open Sauce Light Italics" charset="1" panose="00000400000000000000"/>
      <p:regular r:id="rId39"/>
    </p:embeddedFont>
    <p:embeddedFont>
      <p:font typeface="Open Sauce Medium" charset="1" panose="00000600000000000000"/>
      <p:regular r:id="rId40"/>
    </p:embeddedFont>
    <p:embeddedFont>
      <p:font typeface="Open Sauce Medium Italics" charset="1" panose="00000600000000000000"/>
      <p:regular r:id="rId41"/>
    </p:embeddedFont>
    <p:embeddedFont>
      <p:font typeface="Open Sauce Semi-Bold" charset="1" panose="00000700000000000000"/>
      <p:regular r:id="rId42"/>
    </p:embeddedFont>
    <p:embeddedFont>
      <p:font typeface="Open Sauce Semi-Bold Italics" charset="1" panose="00000700000000000000"/>
      <p:regular r:id="rId43"/>
    </p:embeddedFont>
    <p:embeddedFont>
      <p:font typeface="Open Sauce Heavy" charset="1" panose="00000A00000000000000"/>
      <p:regular r:id="rId44"/>
    </p:embeddedFont>
    <p:embeddedFont>
      <p:font typeface="Open Sauce Heavy Italics" charset="1" panose="00000A00000000000000"/>
      <p:regular r:id="rId45"/>
    </p:embeddedFont>
    <p:embeddedFont>
      <p:font typeface="Open Sans" charset="1" panose="020B0606030504020204"/>
      <p:regular r:id="rId46"/>
    </p:embeddedFont>
    <p:embeddedFont>
      <p:font typeface="Open Sans Bold" charset="1" panose="020B0806030504020204"/>
      <p:regular r:id="rId47"/>
    </p:embeddedFont>
    <p:embeddedFont>
      <p:font typeface="Open Sans Italics" charset="1" panose="020B0606030504020204"/>
      <p:regular r:id="rId48"/>
    </p:embeddedFont>
    <p:embeddedFont>
      <p:font typeface="Open Sans Bold Italics" charset="1" panose="020B0806030504020204"/>
      <p:regular r:id="rId49"/>
    </p:embeddedFont>
    <p:embeddedFont>
      <p:font typeface="Open Sans Light" charset="1" panose="020B0306030504020204"/>
      <p:regular r:id="rId50"/>
    </p:embeddedFont>
    <p:embeddedFont>
      <p:font typeface="Open Sans Light Italics" charset="1" panose="020B0306030504020204"/>
      <p:regular r:id="rId51"/>
    </p:embeddedFont>
    <p:embeddedFont>
      <p:font typeface="Open Sans Ultra-Bold" charset="1" panose="00000000000000000000"/>
      <p:regular r:id="rId52"/>
    </p:embeddedFont>
    <p:embeddedFont>
      <p:font typeface="Open Sans Ultra-Bold Italics" charset="1" panose="00000000000000000000"/>
      <p:regular r:id="rId53"/>
    </p:embeddedFont>
    <p:embeddedFont>
      <p:font typeface="Inter" charset="1" panose="020B0502030000000004"/>
      <p:regular r:id="rId54"/>
    </p:embeddedFont>
    <p:embeddedFont>
      <p:font typeface="Inter Bold" charset="1" panose="020B0802030000000004"/>
      <p:regular r:id="rId55"/>
    </p:embeddedFont>
    <p:embeddedFont>
      <p:font typeface="Inter Italics" charset="1" panose="020B0502030000000004"/>
      <p:regular r:id="rId56"/>
    </p:embeddedFont>
    <p:embeddedFont>
      <p:font typeface="Inter Bold Italics" charset="1" panose="020B0802030000000004"/>
      <p:regular r:id="rId57"/>
    </p:embeddedFont>
    <p:embeddedFont>
      <p:font typeface="Inter Thin" charset="1" panose="020B0A02050000000004"/>
      <p:regular r:id="rId58"/>
    </p:embeddedFont>
    <p:embeddedFont>
      <p:font typeface="Inter Thin Italics" charset="1" panose="020B0A02050000000004"/>
      <p:regular r:id="rId59"/>
    </p:embeddedFont>
    <p:embeddedFont>
      <p:font typeface="Inter Extra-Light" charset="1" panose="02000503000000020004"/>
      <p:regular r:id="rId60"/>
    </p:embeddedFont>
    <p:embeddedFont>
      <p:font typeface="Inter Light" charset="1" panose="02000503000000020004"/>
      <p:regular r:id="rId61"/>
    </p:embeddedFont>
    <p:embeddedFont>
      <p:font typeface="Inter Medium" charset="1" panose="02000503000000020004"/>
      <p:regular r:id="rId62"/>
    </p:embeddedFont>
    <p:embeddedFont>
      <p:font typeface="Inter Semi-Bold" charset="1" panose="02000503000000020004"/>
      <p:regular r:id="rId63"/>
    </p:embeddedFont>
    <p:embeddedFont>
      <p:font typeface="Inter Ultra-Bold" charset="1" panose="02000503000000020004"/>
      <p:regular r:id="rId64"/>
    </p:embeddedFont>
    <p:embeddedFont>
      <p:font typeface="Inter Heavy" charset="1" panose="02000503000000020004"/>
      <p:regular r:id="rId6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44" Target="fonts/font44.fntdata" Type="http://schemas.openxmlformats.org/officeDocument/2006/relationships/font"/><Relationship Id="rId45" Target="fonts/font45.fntdata" Type="http://schemas.openxmlformats.org/officeDocument/2006/relationships/font"/><Relationship Id="rId46" Target="fonts/font46.fntdata" Type="http://schemas.openxmlformats.org/officeDocument/2006/relationships/font"/><Relationship Id="rId47" Target="fonts/font47.fntdata" Type="http://schemas.openxmlformats.org/officeDocument/2006/relationships/font"/><Relationship Id="rId48" Target="fonts/font48.fntdata" Type="http://schemas.openxmlformats.org/officeDocument/2006/relationships/font"/><Relationship Id="rId49" Target="fonts/font49.fntdata" Type="http://schemas.openxmlformats.org/officeDocument/2006/relationships/font"/><Relationship Id="rId5" Target="tableStyles.xml" Type="http://schemas.openxmlformats.org/officeDocument/2006/relationships/tableStyles"/><Relationship Id="rId50" Target="fonts/font50.fntdata" Type="http://schemas.openxmlformats.org/officeDocument/2006/relationships/font"/><Relationship Id="rId51" Target="fonts/font51.fntdata" Type="http://schemas.openxmlformats.org/officeDocument/2006/relationships/font"/><Relationship Id="rId52" Target="fonts/font52.fntdata" Type="http://schemas.openxmlformats.org/officeDocument/2006/relationships/font"/><Relationship Id="rId53" Target="fonts/font53.fntdata" Type="http://schemas.openxmlformats.org/officeDocument/2006/relationships/font"/><Relationship Id="rId54" Target="fonts/font54.fntdata" Type="http://schemas.openxmlformats.org/officeDocument/2006/relationships/font"/><Relationship Id="rId55" Target="fonts/font55.fntdata" Type="http://schemas.openxmlformats.org/officeDocument/2006/relationships/font"/><Relationship Id="rId56" Target="fonts/font56.fntdata" Type="http://schemas.openxmlformats.org/officeDocument/2006/relationships/font"/><Relationship Id="rId57" Target="fonts/font57.fntdata" Type="http://schemas.openxmlformats.org/officeDocument/2006/relationships/font"/><Relationship Id="rId58" Target="fonts/font58.fntdata" Type="http://schemas.openxmlformats.org/officeDocument/2006/relationships/font"/><Relationship Id="rId59" Target="fonts/font59.fntdata" Type="http://schemas.openxmlformats.org/officeDocument/2006/relationships/font"/><Relationship Id="rId6" Target="fonts/font6.fntdata" Type="http://schemas.openxmlformats.org/officeDocument/2006/relationships/font"/><Relationship Id="rId60" Target="fonts/font60.fntdata" Type="http://schemas.openxmlformats.org/officeDocument/2006/relationships/font"/><Relationship Id="rId61" Target="fonts/font61.fntdata" Type="http://schemas.openxmlformats.org/officeDocument/2006/relationships/font"/><Relationship Id="rId62" Target="fonts/font62.fntdata" Type="http://schemas.openxmlformats.org/officeDocument/2006/relationships/font"/><Relationship Id="rId63" Target="fonts/font63.fntdata" Type="http://schemas.openxmlformats.org/officeDocument/2006/relationships/font"/><Relationship Id="rId64" Target="fonts/font64.fntdata" Type="http://schemas.openxmlformats.org/officeDocument/2006/relationships/font"/><Relationship Id="rId65" Target="fonts/font65.fntdata" Type="http://schemas.openxmlformats.org/officeDocument/2006/relationships/font"/><Relationship Id="rId66" Target="slides/slide1.xml" Type="http://schemas.openxmlformats.org/officeDocument/2006/relationships/slide"/><Relationship Id="rId67" Target="slides/slide2.xml" Type="http://schemas.openxmlformats.org/officeDocument/2006/relationships/slide"/><Relationship Id="rId68" Target="slides/slide3.xml" Type="http://schemas.openxmlformats.org/officeDocument/2006/relationships/slide"/><Relationship Id="rId69" Target="slides/slide4.xml" Type="http://schemas.openxmlformats.org/officeDocument/2006/relationships/slide"/><Relationship Id="rId7" Target="fonts/font7.fntdata" Type="http://schemas.openxmlformats.org/officeDocument/2006/relationships/font"/><Relationship Id="rId70" Target="slides/slide5.xml" Type="http://schemas.openxmlformats.org/officeDocument/2006/relationships/slide"/><Relationship Id="rId71" Target="slides/slide6.xml" Type="http://schemas.openxmlformats.org/officeDocument/2006/relationships/slide"/><Relationship Id="rId72" Target="slides/slide7.xml" Type="http://schemas.openxmlformats.org/officeDocument/2006/relationships/slide"/><Relationship Id="rId73" Target="slides/slide8.xml" Type="http://schemas.openxmlformats.org/officeDocument/2006/relationships/slide"/><Relationship Id="rId74" Target="slides/slide9.xml" Type="http://schemas.openxmlformats.org/officeDocument/2006/relationships/slide"/><Relationship Id="rId75" Target="slides/slide10.xml" Type="http://schemas.openxmlformats.org/officeDocument/2006/relationships/slide"/><Relationship Id="rId76" Target="slides/slide11.xml" Type="http://schemas.openxmlformats.org/officeDocument/2006/relationships/slide"/><Relationship Id="rId77" Target="slides/slide12.xml" Type="http://schemas.openxmlformats.org/officeDocument/2006/relationships/slide"/><Relationship Id="rId78" Target="slides/slide13.xml" Type="http://schemas.openxmlformats.org/officeDocument/2006/relationships/slide"/><Relationship Id="rId79" Target="slides/slide14.xml" Type="http://schemas.openxmlformats.org/officeDocument/2006/relationships/slide"/><Relationship Id="rId8" Target="fonts/font8.fntdata" Type="http://schemas.openxmlformats.org/officeDocument/2006/relationships/font"/><Relationship Id="rId80" Target="slides/slide15.xml" Type="http://schemas.openxmlformats.org/officeDocument/2006/relationships/slide"/><Relationship Id="rId81" Target="slides/slide16.xml" Type="http://schemas.openxmlformats.org/officeDocument/2006/relationships/slide"/><Relationship Id="rId82" Target="slides/slide17.xml" Type="http://schemas.openxmlformats.org/officeDocument/2006/relationships/slide"/><Relationship Id="rId83" Target="slides/slide18.xml" Type="http://schemas.openxmlformats.org/officeDocument/2006/relationships/slide"/><Relationship Id="rId84" Target="slides/slide19.xml" Type="http://schemas.openxmlformats.org/officeDocument/2006/relationships/slide"/><Relationship Id="rId85" Target="slides/slide20.xml" Type="http://schemas.openxmlformats.org/officeDocument/2006/relationships/slide"/><Relationship Id="rId86" Target="slides/slide21.xml" Type="http://schemas.openxmlformats.org/officeDocument/2006/relationships/slide"/><Relationship Id="rId87" Target="slides/slide22.xml" Type="http://schemas.openxmlformats.org/officeDocument/2006/relationships/slide"/><Relationship Id="rId88" Target="slides/slide23.xml" Type="http://schemas.openxmlformats.org/officeDocument/2006/relationships/slide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https://pucminas.instructure.com/courses/189527/users/81548" TargetMode="External" Type="http://schemas.openxmlformats.org/officeDocument/2006/relationships/hyperlink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23.png" Type="http://schemas.openxmlformats.org/officeDocument/2006/relationships/image"/><Relationship Id="rId5" Target="../media/image24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25.jpeg" Type="http://schemas.openxmlformats.org/officeDocument/2006/relationships/image"/><Relationship Id="rId5" Target="../media/image26.jpeg" Type="http://schemas.openxmlformats.org/officeDocument/2006/relationships/image"/><Relationship Id="rId6" Target="http://pascalzimbr.blogspot.com/p/blog-page.html?m=1" TargetMode="External" Type="http://schemas.openxmlformats.org/officeDocument/2006/relationships/hyperlink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sv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Relationship Id="rId6" Target="../media/image27.jpeg" Type="http://schemas.openxmlformats.org/officeDocument/2006/relationships/image"/><Relationship Id="rId7" Target="../media/image28.jpe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sv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Relationship Id="rId6" Target="../media/image29.jpeg" Type="http://schemas.openxmlformats.org/officeDocument/2006/relationships/image"/><Relationship Id="rId7" Target="../media/image30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17.png" Type="http://schemas.openxmlformats.org/officeDocument/2006/relationships/image"/><Relationship Id="rId5" Target="../media/image18.sv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17.png" Type="http://schemas.openxmlformats.org/officeDocument/2006/relationships/image"/><Relationship Id="rId5" Target="../media/image18.svg" Type="http://schemas.openxmlformats.org/officeDocument/2006/relationships/image"/><Relationship Id="rId6" Target="../media/image31.png" Type="http://schemas.openxmlformats.org/officeDocument/2006/relationships/image"/><Relationship Id="rId7" Target="../media/image32.sv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17.png" Type="http://schemas.openxmlformats.org/officeDocument/2006/relationships/image"/><Relationship Id="rId5" Target="../media/image18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33.png" Type="http://schemas.openxmlformats.org/officeDocument/2006/relationships/image"/><Relationship Id="rId5" Target="../media/image17.png" Type="http://schemas.openxmlformats.org/officeDocument/2006/relationships/image"/><Relationship Id="rId6" Target="../media/image18.sv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svg" Type="http://schemas.openxmlformats.org/officeDocument/2006/relationships/image"/><Relationship Id="rId4" Target="../media/image34.png" Type="http://schemas.openxmlformats.org/officeDocument/2006/relationships/image"/><Relationship Id="rId5" Target="../media/image35.sv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svg" Type="http://schemas.openxmlformats.org/officeDocument/2006/relationships/image"/><Relationship Id="rId4" Target="../media/image34.png" Type="http://schemas.openxmlformats.org/officeDocument/2006/relationships/image"/><Relationship Id="rId5" Target="../media/image35.sv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png" Type="http://schemas.openxmlformats.org/officeDocument/2006/relationships/image"/><Relationship Id="rId3" Target="../media/image37.svg" Type="http://schemas.openxmlformats.org/officeDocument/2006/relationships/image"/><Relationship Id="rId4" Target="../media/image38.png" Type="http://schemas.openxmlformats.org/officeDocument/2006/relationships/image"/><Relationship Id="rId5" Target="../media/image17.png" Type="http://schemas.openxmlformats.org/officeDocument/2006/relationships/image"/><Relationship Id="rId6" Target="../media/image18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12.png" Type="http://schemas.openxmlformats.org/officeDocument/2006/relationships/image"/><Relationship Id="rId5" Target="../media/image13.png" Type="http://schemas.openxmlformats.org/officeDocument/2006/relationships/image"/><Relationship Id="rId6" Target="../media/image14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17.png" Type="http://schemas.openxmlformats.org/officeDocument/2006/relationships/image"/><Relationship Id="rId5" Target="../media/image18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17.png" Type="http://schemas.openxmlformats.org/officeDocument/2006/relationships/image"/><Relationship Id="rId5" Target="../media/image18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svg" Type="http://schemas.openxmlformats.org/officeDocument/2006/relationships/image"/><Relationship Id="rId4" Target="../media/image17.png" Type="http://schemas.openxmlformats.org/officeDocument/2006/relationships/image"/><Relationship Id="rId5" Target="../media/image18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svg" Type="http://schemas.openxmlformats.org/officeDocument/2006/relationships/image"/><Relationship Id="rId4" Target="../media/image21.png" Type="http://schemas.openxmlformats.org/officeDocument/2006/relationships/image"/><Relationship Id="rId5" Target="../media/image22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079259" y="3124843"/>
            <a:ext cx="17677757" cy="17677757"/>
          </a:xfrm>
          <a:custGeom>
            <a:avLst/>
            <a:gdLst/>
            <a:ahLst/>
            <a:cxnLst/>
            <a:rect r="r" b="b" t="t" l="l"/>
            <a:pathLst>
              <a:path h="17677757" w="17677757">
                <a:moveTo>
                  <a:pt x="0" y="0"/>
                </a:moveTo>
                <a:lnTo>
                  <a:pt x="17677757" y="0"/>
                </a:lnTo>
                <a:lnTo>
                  <a:pt x="17677757" y="17677757"/>
                </a:lnTo>
                <a:lnTo>
                  <a:pt x="0" y="176777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8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9930897" y="2704217"/>
            <a:ext cx="8357103" cy="7719874"/>
          </a:xfrm>
          <a:custGeom>
            <a:avLst/>
            <a:gdLst/>
            <a:ahLst/>
            <a:cxnLst/>
            <a:rect r="r" b="b" t="t" l="l"/>
            <a:pathLst>
              <a:path h="7719874" w="8357103">
                <a:moveTo>
                  <a:pt x="8357103" y="0"/>
                </a:moveTo>
                <a:lnTo>
                  <a:pt x="0" y="0"/>
                </a:lnTo>
                <a:lnTo>
                  <a:pt x="0" y="7719874"/>
                </a:lnTo>
                <a:lnTo>
                  <a:pt x="8357103" y="7719874"/>
                </a:lnTo>
                <a:lnTo>
                  <a:pt x="8357103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809625"/>
            <a:ext cx="10509164" cy="1850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5072"/>
              </a:lnSpc>
            </a:pPr>
            <a:r>
              <a:rPr lang="en-US" sz="10765" spc="1022">
                <a:solidFill>
                  <a:srgbClr val="F491CF"/>
                </a:solidFill>
                <a:latin typeface="More Sugar"/>
              </a:rPr>
              <a:t>PASCAL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5789132" y="250371"/>
            <a:ext cx="2079715" cy="2079715"/>
          </a:xfrm>
          <a:custGeom>
            <a:avLst/>
            <a:gdLst/>
            <a:ahLst/>
            <a:cxnLst/>
            <a:rect r="r" b="b" t="t" l="l"/>
            <a:pathLst>
              <a:path h="2079715" w="2079715">
                <a:moveTo>
                  <a:pt x="0" y="0"/>
                </a:moveTo>
                <a:lnTo>
                  <a:pt x="2079715" y="0"/>
                </a:lnTo>
                <a:lnTo>
                  <a:pt x="2079715" y="2079715"/>
                </a:lnTo>
                <a:lnTo>
                  <a:pt x="0" y="207971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6432212" y="5863286"/>
            <a:ext cx="11985433" cy="8847429"/>
          </a:xfrm>
          <a:custGeom>
            <a:avLst/>
            <a:gdLst/>
            <a:ahLst/>
            <a:cxnLst/>
            <a:rect r="r" b="b" t="t" l="l"/>
            <a:pathLst>
              <a:path h="8847429" w="11985433">
                <a:moveTo>
                  <a:pt x="0" y="0"/>
                </a:moveTo>
                <a:lnTo>
                  <a:pt x="11985433" y="0"/>
                </a:lnTo>
                <a:lnTo>
                  <a:pt x="11985433" y="8847428"/>
                </a:lnTo>
                <a:lnTo>
                  <a:pt x="0" y="884742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6068020"/>
            <a:ext cx="9049042" cy="31902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7699CF"/>
                </a:solidFill>
                <a:latin typeface="Glacial Indifference Bold"/>
              </a:rPr>
              <a:t>Alunos: Lívia Xavier, Luca Gonzaga, Matheus Fagundes e Sophia Carrazza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7699CF"/>
                </a:solidFill>
                <a:latin typeface="Glacial Indifference Bold"/>
              </a:rPr>
              <a:t>Professor: </a:t>
            </a:r>
            <a:r>
              <a:rPr lang="en-US" sz="3000">
                <a:solidFill>
                  <a:srgbClr val="7699CF"/>
                </a:solidFill>
                <a:latin typeface="Glacial Indifference Bold"/>
                <a:hlinkClick r:id="rId9" tooltip="https://pucminas.instructure.com/courses/189527/users/81548"/>
              </a:rPr>
              <a:t>Marco Rodrigo Costa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7699CF"/>
                </a:solidFill>
                <a:latin typeface="Glacial Indifference Bold"/>
              </a:rPr>
              <a:t>Curso: Ciência da Computação - Manhã - 3º Período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7699CF"/>
                </a:solidFill>
                <a:latin typeface="Glacial Indifference Bold"/>
              </a:rPr>
              <a:t>Faculdade: PUC Minas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2564995"/>
            <a:ext cx="9253775" cy="15453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160"/>
              </a:lnSpc>
            </a:pPr>
            <a:r>
              <a:rPr lang="en-US" sz="4400">
                <a:solidFill>
                  <a:srgbClr val="8DAFE6"/>
                </a:solidFill>
                <a:latin typeface="Glacial Indifference Bold"/>
              </a:rPr>
              <a:t>Seminário de Linguagem de Programação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492788">
            <a:off x="-7096756" y="5673740"/>
            <a:ext cx="14193512" cy="10477393"/>
          </a:xfrm>
          <a:custGeom>
            <a:avLst/>
            <a:gdLst/>
            <a:ahLst/>
            <a:cxnLst/>
            <a:rect r="r" b="b" t="t" l="l"/>
            <a:pathLst>
              <a:path h="10477393" w="14193512">
                <a:moveTo>
                  <a:pt x="0" y="0"/>
                </a:moveTo>
                <a:lnTo>
                  <a:pt x="14193512" y="0"/>
                </a:lnTo>
                <a:lnTo>
                  <a:pt x="14193512" y="10477393"/>
                </a:lnTo>
                <a:lnTo>
                  <a:pt x="0" y="1047739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3657109"/>
            <a:ext cx="11482239" cy="43746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04518" indent="-302259" lvl="1">
              <a:lnSpc>
                <a:spcPts val="3863"/>
              </a:lnSpc>
              <a:buFont typeface="Arial"/>
              <a:buChar char="•"/>
            </a:pPr>
            <a:r>
              <a:rPr lang="en-US" sz="2799" spc="274">
                <a:solidFill>
                  <a:srgbClr val="191919"/>
                </a:solidFill>
                <a:latin typeface="Roboto Condensed"/>
              </a:rPr>
              <a:t>Não estimulava os programadores a utilizá-la, pois o processo de compilação era muito longo.</a:t>
            </a:r>
          </a:p>
          <a:p>
            <a:pPr algn="just" marL="604518" indent="-302259" lvl="1">
              <a:lnSpc>
                <a:spcPts val="3863"/>
              </a:lnSpc>
              <a:buFont typeface="Arial"/>
              <a:buChar char="•"/>
            </a:pPr>
            <a:r>
              <a:rPr lang="en-US" sz="2799" spc="274">
                <a:solidFill>
                  <a:srgbClr val="191919"/>
                </a:solidFill>
                <a:latin typeface="Roboto Condensed"/>
              </a:rPr>
              <a:t>O programador deveria escrever o código em um editor de texto, compilar o programa, linkar, e por fim montá-lo, tudo para executar uma única vez.</a:t>
            </a:r>
          </a:p>
          <a:p>
            <a:pPr algn="just" marL="604518" indent="-302259" lvl="1">
              <a:lnSpc>
                <a:spcPts val="3863"/>
              </a:lnSpc>
              <a:buFont typeface="Arial"/>
              <a:buChar char="•"/>
            </a:pPr>
            <a:r>
              <a:rPr lang="en-US" sz="2799" spc="274">
                <a:solidFill>
                  <a:srgbClr val="191919"/>
                </a:solidFill>
                <a:latin typeface="Roboto Condensed"/>
              </a:rPr>
              <a:t>Apesar de tudo, Pascal passou a se popularizar no ano de 1973, quando foi adotado pela Universidade da Califórnia, em San Diego.</a:t>
            </a:r>
          </a:p>
          <a:p>
            <a:pPr algn="just">
              <a:lnSpc>
                <a:spcPts val="3863"/>
              </a:lnSpc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1504950"/>
            <a:ext cx="15139294" cy="11256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714"/>
              </a:lnSpc>
            </a:pPr>
            <a:r>
              <a:rPr lang="en-US" sz="10568" spc="-718">
                <a:solidFill>
                  <a:srgbClr val="7699CF"/>
                </a:solidFill>
                <a:latin typeface="Open Sauce Bold"/>
              </a:rPr>
              <a:t>O compilador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3563542" y="1028700"/>
            <a:ext cx="3695758" cy="4106398"/>
          </a:xfrm>
          <a:custGeom>
            <a:avLst/>
            <a:gdLst/>
            <a:ahLst/>
            <a:cxnLst/>
            <a:rect r="r" b="b" t="t" l="l"/>
            <a:pathLst>
              <a:path h="4106398" w="3695758">
                <a:moveTo>
                  <a:pt x="0" y="0"/>
                </a:moveTo>
                <a:lnTo>
                  <a:pt x="3695758" y="0"/>
                </a:lnTo>
                <a:lnTo>
                  <a:pt x="3695758" y="4106398"/>
                </a:lnTo>
                <a:lnTo>
                  <a:pt x="0" y="410639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492788">
            <a:off x="-7096756" y="5673740"/>
            <a:ext cx="14193512" cy="10477393"/>
          </a:xfrm>
          <a:custGeom>
            <a:avLst/>
            <a:gdLst/>
            <a:ahLst/>
            <a:cxnLst/>
            <a:rect r="r" b="b" t="t" l="l"/>
            <a:pathLst>
              <a:path h="10477393" w="14193512">
                <a:moveTo>
                  <a:pt x="0" y="0"/>
                </a:moveTo>
                <a:lnTo>
                  <a:pt x="14193512" y="0"/>
                </a:lnTo>
                <a:lnTo>
                  <a:pt x="14193512" y="10477393"/>
                </a:lnTo>
                <a:lnTo>
                  <a:pt x="0" y="1047739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388126" y="4710366"/>
            <a:ext cx="3834152" cy="5143500"/>
          </a:xfrm>
          <a:custGeom>
            <a:avLst/>
            <a:gdLst/>
            <a:ahLst/>
            <a:cxnLst/>
            <a:rect r="r" b="b" t="t" l="l"/>
            <a:pathLst>
              <a:path h="5143500" w="3834152">
                <a:moveTo>
                  <a:pt x="0" y="0"/>
                </a:moveTo>
                <a:lnTo>
                  <a:pt x="3834152" y="0"/>
                </a:lnTo>
                <a:lnTo>
                  <a:pt x="3834152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018" t="0" r="-57976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144000" y="10287000"/>
            <a:ext cx="6161202" cy="7130143"/>
          </a:xfrm>
          <a:custGeom>
            <a:avLst/>
            <a:gdLst/>
            <a:ahLst/>
            <a:cxnLst/>
            <a:rect r="r" b="b" t="t" l="l"/>
            <a:pathLst>
              <a:path h="7130143" w="6161202">
                <a:moveTo>
                  <a:pt x="0" y="0"/>
                </a:moveTo>
                <a:lnTo>
                  <a:pt x="6161202" y="0"/>
                </a:lnTo>
                <a:lnTo>
                  <a:pt x="6161202" y="7130143"/>
                </a:lnTo>
                <a:lnTo>
                  <a:pt x="0" y="713014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78982" y="4096976"/>
            <a:ext cx="5132895" cy="5940120"/>
          </a:xfrm>
          <a:custGeom>
            <a:avLst/>
            <a:gdLst/>
            <a:ahLst/>
            <a:cxnLst/>
            <a:rect r="r" b="b" t="t" l="l"/>
            <a:pathLst>
              <a:path h="5940120" w="5132895">
                <a:moveTo>
                  <a:pt x="0" y="0"/>
                </a:moveTo>
                <a:lnTo>
                  <a:pt x="5132895" y="0"/>
                </a:lnTo>
                <a:lnTo>
                  <a:pt x="5132895" y="5940119"/>
                </a:lnTo>
                <a:lnTo>
                  <a:pt x="0" y="594011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1504950"/>
            <a:ext cx="15139294" cy="11256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714"/>
              </a:lnSpc>
            </a:pPr>
            <a:r>
              <a:rPr lang="en-US" sz="10568" spc="-718">
                <a:solidFill>
                  <a:srgbClr val="7699CF"/>
                </a:solidFill>
                <a:latin typeface="Open Sauce Bold"/>
              </a:rPr>
              <a:t>Como instalar?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16422" y="2624360"/>
            <a:ext cx="17171578" cy="20193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60"/>
              </a:lnSpc>
            </a:pPr>
            <a:r>
              <a:rPr lang="en-US" sz="3828">
                <a:solidFill>
                  <a:srgbClr val="8DAFE6"/>
                </a:solidFill>
                <a:latin typeface="Open Sans Bold"/>
                <a:ea typeface="Open Sans Bold"/>
              </a:rPr>
              <a:t>1°- Pesquisar no google “Pascalzim”</a:t>
            </a:r>
          </a:p>
          <a:p>
            <a:pPr algn="ctr">
              <a:lnSpc>
                <a:spcPts val="5360"/>
              </a:lnSpc>
            </a:pPr>
            <a:r>
              <a:rPr lang="en-US" sz="3828">
                <a:solidFill>
                  <a:srgbClr val="8DAFE6"/>
                </a:solidFill>
                <a:latin typeface="Open Sans Bold"/>
                <a:ea typeface="Open Sans Bold"/>
              </a:rPr>
              <a:t>2°- Clicar no primeiro link </a:t>
            </a:r>
            <a:r>
              <a:rPr lang="en-US" sz="3828" u="sng">
                <a:solidFill>
                  <a:srgbClr val="8DAFE6"/>
                </a:solidFill>
                <a:latin typeface="Open Sans Bold"/>
                <a:hlinkClick r:id="rId6" tooltip="http://pascalzimbr.blogspot.com/p/blog-page.html?m=1"/>
              </a:rPr>
              <a:t>(http://pascalzimbr.blogspot.com/?m=1)</a:t>
            </a:r>
          </a:p>
          <a:p>
            <a:pPr algn="ctr">
              <a:lnSpc>
                <a:spcPts val="5360"/>
              </a:lnSpc>
            </a:pPr>
            <a:r>
              <a:rPr lang="en-US" sz="3828">
                <a:solidFill>
                  <a:srgbClr val="8DAFE6"/>
                </a:solidFill>
                <a:latin typeface="Open Sans Bold"/>
                <a:ea typeface="Open Sans Bold"/>
              </a:rPr>
              <a:t>3° - instalar a última versão 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E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7773623" y="512197"/>
          <a:ext cx="9485677" cy="9262605"/>
        </p:xfrm>
        <a:graphic>
          <a:graphicData uri="http://schemas.openxmlformats.org/drawingml/2006/table">
            <a:tbl>
              <a:tblPr/>
              <a:tblGrid>
                <a:gridCol w="9485677"/>
              </a:tblGrid>
              <a:tr h="1059522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479"/>
                        </a:lnSpc>
                        <a:defRPr/>
                      </a:pPr>
                      <a:r>
                        <a:rPr lang="en-US" sz="3199">
                          <a:solidFill>
                            <a:srgbClr val="7699CF"/>
                          </a:solidFill>
                          <a:latin typeface="Open Sauce Bold"/>
                        </a:rPr>
                        <a:t>Variáveis e vinculações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47625">
                      <a:solidFill>
                        <a:srgbClr val="FAC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5">
                      <a:solidFill>
                        <a:srgbClr val="FAC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5">
                      <a:solidFill>
                        <a:srgbClr val="FAC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5">
                      <a:solidFill>
                        <a:srgbClr val="FAC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24397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779"/>
                        </a:lnSpc>
                        <a:defRPr/>
                      </a:pPr>
                      <a:r>
                        <a:rPr lang="en-US" sz="2699">
                          <a:solidFill>
                            <a:srgbClr val="000000"/>
                          </a:solidFill>
                          <a:latin typeface="Glacial Indifference Bold"/>
                        </a:rPr>
                        <a:t>Tipos de dados primitivos: </a:t>
                      </a:r>
                      <a:r>
                        <a:rPr lang="en-US" sz="2699">
                          <a:solidFill>
                            <a:srgbClr val="000000"/>
                          </a:solidFill>
                          <a:latin typeface="Glacial Indifference"/>
                        </a:rPr>
                        <a:t>String, Integer, real, boolean</a:t>
                      </a:r>
                      <a:endParaRPr lang="en-US" sz="1100"/>
                    </a:p>
                    <a:p>
                      <a:pPr>
                        <a:lnSpc>
                          <a:spcPts val="3779"/>
                        </a:lnSpc>
                      </a:pPr>
                      <a:r>
                        <a:rPr lang="en-US" sz="2699">
                          <a:solidFill>
                            <a:srgbClr val="000000"/>
                          </a:solidFill>
                          <a:latin typeface="Glacial Indifference Bold"/>
                        </a:rPr>
                        <a:t>Declaração de tipo:</a:t>
                      </a:r>
                      <a:r>
                        <a:rPr lang="en-US" sz="2699">
                          <a:solidFill>
                            <a:srgbClr val="000000"/>
                          </a:solidFill>
                          <a:latin typeface="Glacial Indifference"/>
                        </a:rPr>
                        <a:t> var &lt;identificador&gt; : tipo de dado;</a:t>
                      </a:r>
                    </a:p>
                    <a:p>
                      <a:pPr>
                        <a:lnSpc>
                          <a:spcPts val="3779"/>
                        </a:lnSpc>
                      </a:pPr>
                      <a:r>
                        <a:rPr lang="en-US" sz="2699">
                          <a:solidFill>
                            <a:srgbClr val="000000"/>
                          </a:solidFill>
                          <a:latin typeface="Glacial Indifference Bold"/>
                        </a:rPr>
                        <a:t>Amarração:</a:t>
                      </a:r>
                      <a:r>
                        <a:rPr lang="en-US" sz="2699">
                          <a:solidFill>
                            <a:srgbClr val="000000"/>
                          </a:solidFill>
                          <a:latin typeface="Glacial Indifference"/>
                        </a:rPr>
                        <a:t> idade := 21;</a:t>
                      </a:r>
                    </a:p>
                    <a:p>
                      <a:pPr marL="582928" indent="-291464" lvl="1">
                        <a:lnSpc>
                          <a:spcPts val="3779"/>
                        </a:lnSpc>
                        <a:buFont typeface="Arial"/>
                        <a:buChar char="•"/>
                      </a:pPr>
                      <a:r>
                        <a:rPr lang="en-US" sz="2699">
                          <a:solidFill>
                            <a:srgbClr val="000000"/>
                          </a:solidFill>
                          <a:latin typeface="Glacial Indifference"/>
                        </a:rPr>
                        <a:t>Tipagem estática ( os dados das variáveis são verificados em tempo de compilação)</a:t>
                      </a:r>
                    </a:p>
                  </a:txBody>
                  <a:tcPr marL="190500" marR="190500" marT="190500" marB="190500" anchor="ctr">
                    <a:lnL cmpd="sng" algn="ctr" cap="flat" w="47625">
                      <a:solidFill>
                        <a:srgbClr val="FAC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5">
                      <a:solidFill>
                        <a:srgbClr val="FAC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5">
                      <a:solidFill>
                        <a:srgbClr val="FAC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AC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68714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479"/>
                        </a:lnSpc>
                        <a:defRPr/>
                      </a:pPr>
                      <a:r>
                        <a:rPr lang="en-US" sz="3199">
                          <a:solidFill>
                            <a:srgbClr val="7699CF"/>
                          </a:solidFill>
                          <a:latin typeface="Open Sauce Bold"/>
                        </a:rPr>
                        <a:t>Entrada e saída de dados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47625">
                      <a:solidFill>
                        <a:srgbClr val="FAC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5">
                      <a:solidFill>
                        <a:srgbClr val="FAC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AC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5">
                      <a:solidFill>
                        <a:srgbClr val="FAC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66974">
                <a:tc>
                  <a:txBody>
                    <a:bodyPr anchor="t" rtlCol="false"/>
                    <a:lstStyle/>
                    <a:p>
                      <a:pPr algn="l" marL="582928" indent="-291464" lvl="1">
                        <a:lnSpc>
                          <a:spcPts val="377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699">
                          <a:solidFill>
                            <a:srgbClr val="000000"/>
                          </a:solidFill>
                          <a:latin typeface="Glacial Indifference"/>
                        </a:rPr>
                        <a:t>readln(variável)</a:t>
                      </a:r>
                      <a:endParaRPr lang="en-US" sz="1100"/>
                    </a:p>
                    <a:p>
                      <a:pPr marL="582928" indent="-291464" lvl="1">
                        <a:lnSpc>
                          <a:spcPts val="3779"/>
                        </a:lnSpc>
                        <a:buFont typeface="Arial"/>
                        <a:buChar char="•"/>
                      </a:pPr>
                      <a:r>
                        <a:rPr lang="en-US" sz="2699">
                          <a:solidFill>
                            <a:srgbClr val="000000"/>
                          </a:solidFill>
                          <a:latin typeface="Glacial Indifference"/>
                        </a:rPr>
                        <a:t>write(variavel)</a:t>
                      </a:r>
                    </a:p>
                    <a:p>
                      <a:pPr marL="582928" indent="-291464" lvl="1">
                        <a:lnSpc>
                          <a:spcPts val="3779"/>
                        </a:lnSpc>
                        <a:buFont typeface="Arial"/>
                        <a:buChar char="•"/>
                      </a:pPr>
                      <a:r>
                        <a:rPr lang="en-US" sz="2699">
                          <a:solidFill>
                            <a:srgbClr val="000000"/>
                          </a:solidFill>
                          <a:latin typeface="Glacial Indifference Bold"/>
                        </a:rPr>
                        <a:t>concatenação:</a:t>
                      </a:r>
                      <a:r>
                        <a:rPr lang="en-US" sz="2699">
                          <a:solidFill>
                            <a:srgbClr val="000000"/>
                          </a:solidFill>
                          <a:latin typeface="Glacial Indifference"/>
                        </a:rPr>
                        <a:t> write(’frase aqui’, variável)</a:t>
                      </a:r>
                    </a:p>
                  </a:txBody>
                  <a:tcPr marL="190500" marR="190500" marT="190500" marB="190500" anchor="ctr">
                    <a:lnL cmpd="sng" algn="ctr" cap="flat" w="47625">
                      <a:solidFill>
                        <a:srgbClr val="FAC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5">
                      <a:solidFill>
                        <a:srgbClr val="FAC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5">
                      <a:solidFill>
                        <a:srgbClr val="FAC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AC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45161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479"/>
                        </a:lnSpc>
                        <a:defRPr/>
                      </a:pPr>
                      <a:r>
                        <a:rPr lang="en-US" sz="3199">
                          <a:solidFill>
                            <a:srgbClr val="7699CF"/>
                          </a:solidFill>
                          <a:latin typeface="Open Sauce Bold"/>
                        </a:rPr>
                        <a:t>Operadores aritméticos básicos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47625">
                      <a:solidFill>
                        <a:srgbClr val="FAC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5">
                      <a:solidFill>
                        <a:srgbClr val="FAC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AC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5">
                      <a:solidFill>
                        <a:srgbClr val="FAC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97837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779"/>
                        </a:lnSpc>
                        <a:defRPr/>
                      </a:pPr>
                      <a:r>
                        <a:rPr lang="en-US" sz="2699">
                          <a:solidFill>
                            <a:srgbClr val="000000"/>
                          </a:solidFill>
                          <a:latin typeface="Glacial Indifference"/>
                        </a:rPr>
                        <a:t>+, -, /, *, DIV (divisão entre números inteiros), MOD (resto da divisão).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47625">
                      <a:solidFill>
                        <a:srgbClr val="FAC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5">
                      <a:solidFill>
                        <a:srgbClr val="FAC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5">
                      <a:solidFill>
                        <a:srgbClr val="FAC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5">
                      <a:solidFill>
                        <a:srgbClr val="FAC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3" id="3"/>
          <p:cNvSpPr txBox="true"/>
          <p:nvPr/>
        </p:nvSpPr>
        <p:spPr>
          <a:xfrm rot="0">
            <a:off x="464381" y="447589"/>
            <a:ext cx="7154359" cy="49314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3009"/>
              </a:lnSpc>
            </a:pPr>
            <a:r>
              <a:rPr lang="en-US" sz="10576" spc="-645">
                <a:solidFill>
                  <a:srgbClr val="7699CF"/>
                </a:solidFill>
                <a:latin typeface="Open Sauce Bold"/>
              </a:rPr>
              <a:t>Como</a:t>
            </a:r>
          </a:p>
          <a:p>
            <a:pPr>
              <a:lnSpc>
                <a:spcPts val="13009"/>
              </a:lnSpc>
            </a:pPr>
            <a:r>
              <a:rPr lang="en-US" sz="10576" spc="-645">
                <a:solidFill>
                  <a:srgbClr val="7699CF"/>
                </a:solidFill>
                <a:latin typeface="Open Sauce Bold"/>
              </a:rPr>
              <a:t>programar em Pascal?</a:t>
            </a:r>
          </a:p>
        </p:txBody>
      </p:sp>
      <p:sp>
        <p:nvSpPr>
          <p:cNvPr name="Freeform 4" id="4"/>
          <p:cNvSpPr/>
          <p:nvPr/>
        </p:nvSpPr>
        <p:spPr>
          <a:xfrm flipH="true" flipV="false" rot="0">
            <a:off x="-1998338" y="7809217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7315200" y="0"/>
                </a:moveTo>
                <a:lnTo>
                  <a:pt x="0" y="0"/>
                </a:lnTo>
                <a:lnTo>
                  <a:pt x="0" y="2477783"/>
                </a:lnTo>
                <a:lnTo>
                  <a:pt x="7315200" y="2477783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E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1316811" y="694394"/>
          <a:ext cx="15654377" cy="7776705"/>
        </p:xfrm>
        <a:graphic>
          <a:graphicData uri="http://schemas.openxmlformats.org/drawingml/2006/table">
            <a:tbl>
              <a:tblPr/>
              <a:tblGrid>
                <a:gridCol w="15654377"/>
              </a:tblGrid>
              <a:tr h="1060569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479"/>
                        </a:lnSpc>
                        <a:defRPr/>
                      </a:pPr>
                      <a:r>
                        <a:rPr lang="en-US" sz="3199">
                          <a:solidFill>
                            <a:srgbClr val="7699CF"/>
                          </a:solidFill>
                          <a:latin typeface="Open Sauce Bold"/>
                        </a:rPr>
                        <a:t>Comentários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47625">
                      <a:solidFill>
                        <a:srgbClr val="FAC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5">
                      <a:solidFill>
                        <a:srgbClr val="FAC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5">
                      <a:solidFill>
                        <a:srgbClr val="FAC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5">
                      <a:solidFill>
                        <a:srgbClr val="FAC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89635">
                <a:tc>
                  <a:txBody>
                    <a:bodyPr anchor="t" rtlCol="false"/>
                    <a:lstStyle/>
                    <a:p>
                      <a:pPr algn="l" marL="582928" indent="-291464" lvl="1">
                        <a:lnSpc>
                          <a:spcPts val="377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699">
                          <a:solidFill>
                            <a:srgbClr val="000000"/>
                          </a:solidFill>
                          <a:latin typeface="Glacial Indifference Bold"/>
                        </a:rPr>
                        <a:t>Comentário de uma linha: </a:t>
                      </a:r>
                      <a:r>
                        <a:rPr lang="en-US" sz="2699">
                          <a:solidFill>
                            <a:srgbClr val="000000"/>
                          </a:solidFill>
                          <a:latin typeface="Glacial Indifference"/>
                        </a:rPr>
                        <a:t>//</a:t>
                      </a:r>
                      <a:endParaRPr lang="en-US" sz="1100"/>
                    </a:p>
                    <a:p>
                      <a:pPr marL="582928" indent="-291464" lvl="1">
                        <a:lnSpc>
                          <a:spcPts val="3779"/>
                        </a:lnSpc>
                        <a:buFont typeface="Arial"/>
                        <a:buChar char="•"/>
                      </a:pPr>
                      <a:r>
                        <a:rPr lang="en-US" sz="2699">
                          <a:solidFill>
                            <a:srgbClr val="000000"/>
                          </a:solidFill>
                          <a:latin typeface="Glacial Indifference Bold"/>
                        </a:rPr>
                        <a:t>Comentário de muitas linhas: </a:t>
                      </a:r>
                      <a:r>
                        <a:rPr lang="en-US" sz="2699">
                          <a:solidFill>
                            <a:srgbClr val="000000"/>
                          </a:solidFill>
                          <a:latin typeface="Glacial Indifference"/>
                        </a:rPr>
                        <a:t>(**) ou {}</a:t>
                      </a:r>
                    </a:p>
                  </a:txBody>
                  <a:tcPr marL="190500" marR="190500" marT="190500" marB="190500" anchor="ctr">
                    <a:lnL cmpd="sng" algn="ctr" cap="flat" w="47625">
                      <a:solidFill>
                        <a:srgbClr val="FAC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5">
                      <a:solidFill>
                        <a:srgbClr val="FAC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5">
                      <a:solidFill>
                        <a:srgbClr val="FAC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AC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69770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479"/>
                        </a:lnSpc>
                        <a:defRPr/>
                      </a:pPr>
                      <a:r>
                        <a:rPr lang="en-US" sz="3199">
                          <a:solidFill>
                            <a:srgbClr val="7699CF"/>
                          </a:solidFill>
                          <a:latin typeface="Open Sauce Bold"/>
                        </a:rPr>
                        <a:t>Loops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47625">
                      <a:solidFill>
                        <a:srgbClr val="FAC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5">
                      <a:solidFill>
                        <a:srgbClr val="FAC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AC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5">
                      <a:solidFill>
                        <a:srgbClr val="FAC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48004">
                <a:tc>
                  <a:txBody>
                    <a:bodyPr anchor="t" rtlCol="false"/>
                    <a:lstStyle/>
                    <a:p>
                      <a:pPr algn="l" marL="582928" indent="-291464" lvl="1">
                        <a:lnSpc>
                          <a:spcPts val="377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699">
                          <a:solidFill>
                            <a:srgbClr val="000000"/>
                          </a:solidFill>
                          <a:latin typeface="Glacial Indifference"/>
                        </a:rPr>
                        <a:t>while condição do begin // código a ser executado enquanto a condição for verdadeira end;</a:t>
                      </a:r>
                      <a:endParaRPr lang="en-US" sz="1100"/>
                    </a:p>
                    <a:p>
                      <a:pPr marL="582928" indent="-291464" lvl="1">
                        <a:lnSpc>
                          <a:spcPts val="3779"/>
                        </a:lnSpc>
                        <a:buFont typeface="Arial"/>
                        <a:buChar char="•"/>
                      </a:pPr>
                      <a:r>
                        <a:rPr lang="en-US" sz="2699">
                          <a:solidFill>
                            <a:srgbClr val="000000"/>
                          </a:solidFill>
                          <a:latin typeface="Glacial Indifference"/>
                        </a:rPr>
                        <a:t>for variável := valorInicial to valorFinal do begin // código a ser executado end;</a:t>
                      </a:r>
                    </a:p>
                    <a:p>
                      <a:pPr marL="582928" indent="-291464" lvl="1">
                        <a:lnSpc>
                          <a:spcPts val="3779"/>
                        </a:lnSpc>
                        <a:buFont typeface="Arial"/>
                        <a:buChar char="•"/>
                      </a:pPr>
                      <a:r>
                        <a:rPr lang="en-US" sz="2699">
                          <a:solidFill>
                            <a:srgbClr val="000000"/>
                          </a:solidFill>
                          <a:latin typeface="Glacial Indifference"/>
                        </a:rPr>
                        <a:t>“while do”</a:t>
                      </a:r>
                    </a:p>
                    <a:p>
                      <a:pPr marL="582928" indent="-291464" lvl="1">
                        <a:lnSpc>
                          <a:spcPts val="3779"/>
                        </a:lnSpc>
                        <a:buFont typeface="Arial"/>
                        <a:buChar char="•"/>
                      </a:pPr>
                      <a:r>
                        <a:rPr lang="en-US" sz="2699">
                          <a:solidFill>
                            <a:srgbClr val="000000"/>
                          </a:solidFill>
                          <a:latin typeface="Glacial Indifference"/>
                        </a:rPr>
                        <a:t>“repeat - until” </a:t>
                      </a:r>
                    </a:p>
                  </a:txBody>
                  <a:tcPr marL="190500" marR="190500" marT="190500" marB="190500" anchor="ctr">
                    <a:lnL cmpd="sng" algn="ctr" cap="flat" w="47625">
                      <a:solidFill>
                        <a:srgbClr val="FAC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5">
                      <a:solidFill>
                        <a:srgbClr val="FAC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5">
                      <a:solidFill>
                        <a:srgbClr val="FAC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AC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46194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479"/>
                        </a:lnSpc>
                        <a:defRPr/>
                      </a:pPr>
                      <a:r>
                        <a:rPr lang="en-US" sz="3199">
                          <a:solidFill>
                            <a:srgbClr val="7699CF"/>
                          </a:solidFill>
                          <a:latin typeface="Open Sauce Bold"/>
                        </a:rPr>
                        <a:t>Vetores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47625">
                      <a:solidFill>
                        <a:srgbClr val="FAC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5">
                      <a:solidFill>
                        <a:srgbClr val="FAC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AC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5">
                      <a:solidFill>
                        <a:srgbClr val="FAC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62532">
                <a:tc>
                  <a:txBody>
                    <a:bodyPr anchor="t" rtlCol="false"/>
                    <a:lstStyle/>
                    <a:p>
                      <a:pPr algn="l" marL="518160" indent="-259080" lvl="1">
                        <a:lnSpc>
                          <a:spcPts val="335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Glacial Indifference"/>
                        </a:rPr>
                        <a:t>Em Pascal o vetor, por padrão, começa na posição 1.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47625">
                      <a:solidFill>
                        <a:srgbClr val="FAC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5">
                      <a:solidFill>
                        <a:srgbClr val="FAC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5">
                      <a:solidFill>
                        <a:srgbClr val="FAC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5">
                      <a:solidFill>
                        <a:srgbClr val="FAC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Freeform 3" id="3"/>
          <p:cNvSpPr/>
          <p:nvPr/>
        </p:nvSpPr>
        <p:spPr>
          <a:xfrm flipH="false" flipV="false" rot="0">
            <a:off x="13459071" y="-37337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4"/>
                </a:lnTo>
                <a:lnTo>
                  <a:pt x="0" y="24777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E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1316811" y="2683250"/>
          <a:ext cx="15654377" cy="4920500"/>
        </p:xfrm>
        <a:graphic>
          <a:graphicData uri="http://schemas.openxmlformats.org/drawingml/2006/table">
            <a:tbl>
              <a:tblPr/>
              <a:tblGrid>
                <a:gridCol w="15654377"/>
              </a:tblGrid>
              <a:tr h="1063860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479"/>
                        </a:lnSpc>
                        <a:defRPr/>
                      </a:pPr>
                      <a:r>
                        <a:rPr lang="en-US" sz="3199">
                          <a:solidFill>
                            <a:srgbClr val="7699CF"/>
                          </a:solidFill>
                          <a:latin typeface="Open Sauce Bold"/>
                        </a:rPr>
                        <a:t>Record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47625">
                      <a:solidFill>
                        <a:srgbClr val="FAC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5">
                      <a:solidFill>
                        <a:srgbClr val="FAC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5">
                      <a:solidFill>
                        <a:srgbClr val="FAC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5">
                      <a:solidFill>
                        <a:srgbClr val="FAC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91179">
                <a:tc>
                  <a:txBody>
                    <a:bodyPr anchor="t" rtlCol="false"/>
                    <a:lstStyle/>
                    <a:p>
                      <a:pPr algn="l" marL="582928" indent="-291464" lvl="1">
                        <a:lnSpc>
                          <a:spcPts val="377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699">
                          <a:solidFill>
                            <a:srgbClr val="000000"/>
                          </a:solidFill>
                          <a:latin typeface="Glacial Indifference"/>
                        </a:rPr>
                        <a:t>Novo tipo composto por tipos primitivos (bem parecido com uma Struct)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47625">
                      <a:solidFill>
                        <a:srgbClr val="FAC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5">
                      <a:solidFill>
                        <a:srgbClr val="FAC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5">
                      <a:solidFill>
                        <a:srgbClr val="FAC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AC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73090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479"/>
                        </a:lnSpc>
                        <a:defRPr/>
                      </a:pPr>
                      <a:r>
                        <a:rPr lang="en-US" sz="3199">
                          <a:solidFill>
                            <a:srgbClr val="7699CF"/>
                          </a:solidFill>
                          <a:latin typeface="Open Sauce Bold"/>
                        </a:rPr>
                        <a:t>Funções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47625">
                      <a:solidFill>
                        <a:srgbClr val="FAC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5">
                      <a:solidFill>
                        <a:srgbClr val="FAC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AC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5">
                      <a:solidFill>
                        <a:srgbClr val="FAC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92371">
                <a:tc>
                  <a:txBody>
                    <a:bodyPr anchor="t" rtlCol="false"/>
                    <a:lstStyle/>
                    <a:p>
                      <a:pPr algn="l" marL="582928" indent="-291464" lvl="1">
                        <a:lnSpc>
                          <a:spcPts val="377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699">
                          <a:solidFill>
                            <a:srgbClr val="000000"/>
                          </a:solidFill>
                          <a:latin typeface="Glacial Indifference"/>
                        </a:rPr>
                        <a:t>Function -&gt; função que retorna valor</a:t>
                      </a:r>
                      <a:endParaRPr lang="en-US" sz="1100"/>
                    </a:p>
                    <a:p>
                      <a:pPr marL="582928" indent="-291464" lvl="1">
                        <a:lnSpc>
                          <a:spcPts val="3779"/>
                        </a:lnSpc>
                        <a:buFont typeface="Arial"/>
                        <a:buChar char="•"/>
                      </a:pPr>
                      <a:r>
                        <a:rPr lang="en-US" sz="2699">
                          <a:solidFill>
                            <a:srgbClr val="000000"/>
                          </a:solidFill>
                          <a:latin typeface="Glacial Indifference"/>
                        </a:rPr>
                        <a:t>Procedure -&gt; função que não retorna valor</a:t>
                      </a:r>
                      <a:r>
                        <a:rPr lang="en-US" sz="2699">
                          <a:solidFill>
                            <a:srgbClr val="000000"/>
                          </a:solidFill>
                          <a:latin typeface="Glacial Indifference"/>
                        </a:rPr>
                        <a:t> </a:t>
                      </a:r>
                    </a:p>
                  </a:txBody>
                  <a:tcPr marL="190500" marR="190500" marT="190500" marB="190500" anchor="ctr">
                    <a:lnL cmpd="sng" algn="ctr" cap="flat" w="47625">
                      <a:solidFill>
                        <a:srgbClr val="FAC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5">
                      <a:solidFill>
                        <a:srgbClr val="FAC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5">
                      <a:solidFill>
                        <a:srgbClr val="FAC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AC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Freeform 3" id="3"/>
          <p:cNvSpPr/>
          <p:nvPr/>
        </p:nvSpPr>
        <p:spPr>
          <a:xfrm flipH="false" flipV="false" rot="0">
            <a:off x="13459071" y="-37337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4"/>
                </a:lnTo>
                <a:lnTo>
                  <a:pt x="0" y="24777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-2146043" y="8019408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7315200" y="0"/>
                </a:moveTo>
                <a:lnTo>
                  <a:pt x="0" y="0"/>
                </a:lnTo>
                <a:lnTo>
                  <a:pt x="0" y="2477784"/>
                </a:lnTo>
                <a:lnTo>
                  <a:pt x="7315200" y="2477784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084718" y="-4218771"/>
            <a:ext cx="11985433" cy="8847429"/>
          </a:xfrm>
          <a:custGeom>
            <a:avLst/>
            <a:gdLst/>
            <a:ahLst/>
            <a:cxnLst/>
            <a:rect r="r" b="b" t="t" l="l"/>
            <a:pathLst>
              <a:path h="8847429" w="11985433">
                <a:moveTo>
                  <a:pt x="0" y="0"/>
                </a:moveTo>
                <a:lnTo>
                  <a:pt x="11985433" y="0"/>
                </a:lnTo>
                <a:lnTo>
                  <a:pt x="11985433" y="8847428"/>
                </a:lnTo>
                <a:lnTo>
                  <a:pt x="0" y="88474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53849" y="3738445"/>
            <a:ext cx="8052433" cy="5519855"/>
          </a:xfrm>
          <a:custGeom>
            <a:avLst/>
            <a:gdLst/>
            <a:ahLst/>
            <a:cxnLst/>
            <a:rect r="r" b="b" t="t" l="l"/>
            <a:pathLst>
              <a:path h="5519855" w="8052433">
                <a:moveTo>
                  <a:pt x="0" y="0"/>
                </a:moveTo>
                <a:lnTo>
                  <a:pt x="8052432" y="0"/>
                </a:lnTo>
                <a:lnTo>
                  <a:pt x="8052432" y="5519855"/>
                </a:lnTo>
                <a:lnTo>
                  <a:pt x="0" y="551985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-978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801606" y="561102"/>
            <a:ext cx="8717189" cy="5430760"/>
          </a:xfrm>
          <a:custGeom>
            <a:avLst/>
            <a:gdLst/>
            <a:ahLst/>
            <a:cxnLst/>
            <a:rect r="r" b="b" t="t" l="l"/>
            <a:pathLst>
              <a:path h="5430760" w="8717189">
                <a:moveTo>
                  <a:pt x="0" y="0"/>
                </a:moveTo>
                <a:lnTo>
                  <a:pt x="8717189" y="0"/>
                </a:lnTo>
                <a:lnTo>
                  <a:pt x="8717189" y="5430761"/>
                </a:lnTo>
                <a:lnTo>
                  <a:pt x="0" y="543076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-13245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881038" y="1037352"/>
            <a:ext cx="14220888" cy="11256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714"/>
              </a:lnSpc>
            </a:pPr>
            <a:r>
              <a:rPr lang="en-US" sz="10568" spc="-718">
                <a:solidFill>
                  <a:srgbClr val="7699CF"/>
                </a:solidFill>
                <a:latin typeface="Open Sauce Bold"/>
              </a:rPr>
              <a:t>Exemplos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-2146043" y="8019408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7315200" y="0"/>
                </a:moveTo>
                <a:lnTo>
                  <a:pt x="0" y="0"/>
                </a:lnTo>
                <a:lnTo>
                  <a:pt x="0" y="2477784"/>
                </a:lnTo>
                <a:lnTo>
                  <a:pt x="7315200" y="2477784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084718" y="-4218771"/>
            <a:ext cx="11985433" cy="8847429"/>
          </a:xfrm>
          <a:custGeom>
            <a:avLst/>
            <a:gdLst/>
            <a:ahLst/>
            <a:cxnLst/>
            <a:rect r="r" b="b" t="t" l="l"/>
            <a:pathLst>
              <a:path h="8847429" w="11985433">
                <a:moveTo>
                  <a:pt x="0" y="0"/>
                </a:moveTo>
                <a:lnTo>
                  <a:pt x="11985433" y="0"/>
                </a:lnTo>
                <a:lnTo>
                  <a:pt x="11985433" y="8847428"/>
                </a:lnTo>
                <a:lnTo>
                  <a:pt x="0" y="88474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668234" y="1028700"/>
            <a:ext cx="5324441" cy="8579339"/>
          </a:xfrm>
          <a:custGeom>
            <a:avLst/>
            <a:gdLst/>
            <a:ahLst/>
            <a:cxnLst/>
            <a:rect r="r" b="b" t="t" l="l"/>
            <a:pathLst>
              <a:path h="8579339" w="5324441">
                <a:moveTo>
                  <a:pt x="0" y="0"/>
                </a:moveTo>
                <a:lnTo>
                  <a:pt x="5324441" y="0"/>
                </a:lnTo>
                <a:lnTo>
                  <a:pt x="5324441" y="8579339"/>
                </a:lnTo>
                <a:lnTo>
                  <a:pt x="0" y="857933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6933" t="0" r="-5546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86243" y="2964723"/>
            <a:ext cx="11455118" cy="6293577"/>
          </a:xfrm>
          <a:custGeom>
            <a:avLst/>
            <a:gdLst/>
            <a:ahLst/>
            <a:cxnLst/>
            <a:rect r="r" b="b" t="t" l="l"/>
            <a:pathLst>
              <a:path h="6293577" w="11455118">
                <a:moveTo>
                  <a:pt x="0" y="0"/>
                </a:moveTo>
                <a:lnTo>
                  <a:pt x="11455119" y="0"/>
                </a:lnTo>
                <a:lnTo>
                  <a:pt x="11455119" y="6293577"/>
                </a:lnTo>
                <a:lnTo>
                  <a:pt x="0" y="629357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881038" y="1037352"/>
            <a:ext cx="14220888" cy="11256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714"/>
              </a:lnSpc>
            </a:pPr>
            <a:r>
              <a:rPr lang="en-US" sz="10568" spc="-718">
                <a:solidFill>
                  <a:srgbClr val="7699CF"/>
                </a:solidFill>
                <a:latin typeface="Open Sauce Bold"/>
              </a:rPr>
              <a:t>Exemplos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504950"/>
            <a:ext cx="15139294" cy="11256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714"/>
              </a:lnSpc>
            </a:pPr>
            <a:r>
              <a:rPr lang="en-US" sz="10568" spc="-718">
                <a:solidFill>
                  <a:srgbClr val="7699CF"/>
                </a:solidFill>
                <a:latin typeface="Open Sauce Bold"/>
              </a:rPr>
              <a:t>Principais projetos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-492788">
            <a:off x="-7096756" y="5673740"/>
            <a:ext cx="14193512" cy="10477393"/>
          </a:xfrm>
          <a:custGeom>
            <a:avLst/>
            <a:gdLst/>
            <a:ahLst/>
            <a:cxnLst/>
            <a:rect r="r" b="b" t="t" l="l"/>
            <a:pathLst>
              <a:path h="10477393" w="14193512">
                <a:moveTo>
                  <a:pt x="0" y="0"/>
                </a:moveTo>
                <a:lnTo>
                  <a:pt x="14193512" y="0"/>
                </a:lnTo>
                <a:lnTo>
                  <a:pt x="14193512" y="10477393"/>
                </a:lnTo>
                <a:lnTo>
                  <a:pt x="0" y="1047739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704745" y="3472381"/>
            <a:ext cx="6623574" cy="49664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83006" indent="-341503" lvl="1">
              <a:lnSpc>
                <a:spcPts val="4365"/>
              </a:lnSpc>
              <a:buFont typeface="Arial"/>
              <a:buChar char="•"/>
            </a:pPr>
            <a:r>
              <a:rPr lang="en-US" sz="3163" spc="310">
                <a:solidFill>
                  <a:srgbClr val="191919"/>
                </a:solidFill>
                <a:latin typeface="Roboto Condensed"/>
              </a:rPr>
              <a:t>Donald Knuth escreveu o TeX (sistema de tipografia de alta qualidade, utilizado para produzir documentos com qualidade profissional, especialmente em áreas como matemática, física, ciência da computação e engenharia) em pascal.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982200" y="3472381"/>
            <a:ext cx="6731103" cy="49664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83006" indent="-341503" lvl="1">
              <a:lnSpc>
                <a:spcPts val="4365"/>
              </a:lnSpc>
              <a:buFont typeface="Arial"/>
              <a:buChar char="•"/>
            </a:pPr>
            <a:r>
              <a:rPr lang="en-US" sz="3163" spc="310">
                <a:solidFill>
                  <a:srgbClr val="191919"/>
                </a:solidFill>
                <a:latin typeface="Roboto Condensed"/>
              </a:rPr>
              <a:t>É um programa bem estável, o último release foi em 2014. Na verdade, Knuth hoje em dia usa WEB/Pascal, onde usa literate programming que gera o código em pascal. Embora tenha o TeX como um dos exemplos de pérolas em forma de código.</a:t>
            </a:r>
          </a:p>
        </p:txBody>
      </p:sp>
      <p:sp>
        <p:nvSpPr>
          <p:cNvPr name="AutoShape 6" id="6"/>
          <p:cNvSpPr/>
          <p:nvPr/>
        </p:nvSpPr>
        <p:spPr>
          <a:xfrm flipH="true">
            <a:off x="9144000" y="3539056"/>
            <a:ext cx="19050" cy="4358967"/>
          </a:xfrm>
          <a:prstGeom prst="line">
            <a:avLst/>
          </a:prstGeom>
          <a:ln cap="flat" w="38100">
            <a:solidFill>
              <a:srgbClr val="EF7DAD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2781854" y="-347442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084718" y="-4218771"/>
            <a:ext cx="11985433" cy="8847429"/>
          </a:xfrm>
          <a:custGeom>
            <a:avLst/>
            <a:gdLst/>
            <a:ahLst/>
            <a:cxnLst/>
            <a:rect r="r" b="b" t="t" l="l"/>
            <a:pathLst>
              <a:path h="8847429" w="11985433">
                <a:moveTo>
                  <a:pt x="0" y="0"/>
                </a:moveTo>
                <a:lnTo>
                  <a:pt x="11985433" y="0"/>
                </a:lnTo>
                <a:lnTo>
                  <a:pt x="11985433" y="8847428"/>
                </a:lnTo>
                <a:lnTo>
                  <a:pt x="0" y="88474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2488660"/>
            <a:ext cx="13184017" cy="4833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20"/>
              </a:lnSpc>
              <a:spcBef>
                <a:spcPct val="0"/>
              </a:spcBef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4200142"/>
            <a:ext cx="11191812" cy="35803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242725"/>
                </a:solidFill>
                <a:latin typeface="Open Sans"/>
              </a:rPr>
              <a:t> Ainda é utilizada nos dias de hoje para:</a:t>
            </a:r>
          </a:p>
          <a:p>
            <a:pPr algn="ctr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242725"/>
                </a:solidFill>
                <a:latin typeface="Open Sans"/>
              </a:rPr>
              <a:t>Áreas educacionais (primeiros períodos), uma vez que é uma linguagem mais simples e clara. </a:t>
            </a:r>
          </a:p>
          <a:p>
            <a:pPr algn="ctr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242725"/>
                </a:solidFill>
                <a:latin typeface="Open Sans"/>
              </a:rPr>
              <a:t> Em sistemas em que foram implementados em pascal e não foram atualizados mas que ainda são muito usados </a:t>
            </a:r>
          </a:p>
        </p:txBody>
      </p:sp>
      <p:sp>
        <p:nvSpPr>
          <p:cNvPr name="AutoShape 5" id="5"/>
          <p:cNvSpPr/>
          <p:nvPr/>
        </p:nvSpPr>
        <p:spPr>
          <a:xfrm>
            <a:off x="3926450" y="8137757"/>
            <a:ext cx="4629682" cy="0"/>
          </a:xfrm>
          <a:prstGeom prst="line">
            <a:avLst/>
          </a:prstGeom>
          <a:ln cap="flat" w="38100">
            <a:solidFill>
              <a:srgbClr val="EF7DAD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3601700" y="8156807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4"/>
                </a:lnTo>
                <a:lnTo>
                  <a:pt x="0" y="247778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1504950"/>
            <a:ext cx="14220888" cy="11256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714"/>
              </a:lnSpc>
            </a:pPr>
            <a:r>
              <a:rPr lang="en-US" sz="10568" spc="-718">
                <a:solidFill>
                  <a:srgbClr val="7699CF"/>
                </a:solidFill>
                <a:latin typeface="Open Sauce Bold"/>
              </a:rPr>
              <a:t>Utilização na atualidade</a:t>
            </a:r>
          </a:p>
        </p:txBody>
      </p:sp>
      <p:sp>
        <p:nvSpPr>
          <p:cNvPr name="AutoShape 8" id="8"/>
          <p:cNvSpPr/>
          <p:nvPr/>
        </p:nvSpPr>
        <p:spPr>
          <a:xfrm>
            <a:off x="3926450" y="3909503"/>
            <a:ext cx="4629682" cy="0"/>
          </a:xfrm>
          <a:prstGeom prst="line">
            <a:avLst/>
          </a:prstGeom>
          <a:ln cap="flat" w="38100">
            <a:solidFill>
              <a:srgbClr val="EF7DAD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13012974" y="3641449"/>
            <a:ext cx="3435180" cy="4496309"/>
          </a:xfrm>
          <a:custGeom>
            <a:avLst/>
            <a:gdLst/>
            <a:ahLst/>
            <a:cxnLst/>
            <a:rect r="r" b="b" t="t" l="l"/>
            <a:pathLst>
              <a:path h="4496309" w="3435180">
                <a:moveTo>
                  <a:pt x="0" y="0"/>
                </a:moveTo>
                <a:lnTo>
                  <a:pt x="3435180" y="0"/>
                </a:lnTo>
                <a:lnTo>
                  <a:pt x="3435180" y="4496308"/>
                </a:lnTo>
                <a:lnTo>
                  <a:pt x="0" y="449630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084718" y="-4218771"/>
            <a:ext cx="11985433" cy="8847429"/>
          </a:xfrm>
          <a:custGeom>
            <a:avLst/>
            <a:gdLst/>
            <a:ahLst/>
            <a:cxnLst/>
            <a:rect r="r" b="b" t="t" l="l"/>
            <a:pathLst>
              <a:path h="8847429" w="11985433">
                <a:moveTo>
                  <a:pt x="0" y="0"/>
                </a:moveTo>
                <a:lnTo>
                  <a:pt x="11985433" y="0"/>
                </a:lnTo>
                <a:lnTo>
                  <a:pt x="11985433" y="8847428"/>
                </a:lnTo>
                <a:lnTo>
                  <a:pt x="0" y="88474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2488660"/>
            <a:ext cx="13184017" cy="4833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20"/>
              </a:lnSpc>
              <a:spcBef>
                <a:spcPct val="0"/>
              </a:spcBef>
            </a:pPr>
          </a:p>
        </p:txBody>
      </p:sp>
      <p:sp>
        <p:nvSpPr>
          <p:cNvPr name="AutoShape 4" id="4"/>
          <p:cNvSpPr/>
          <p:nvPr/>
        </p:nvSpPr>
        <p:spPr>
          <a:xfrm>
            <a:off x="6370140" y="3305879"/>
            <a:ext cx="4629682" cy="0"/>
          </a:xfrm>
          <a:prstGeom prst="line">
            <a:avLst/>
          </a:prstGeom>
          <a:ln cap="flat" w="38100">
            <a:solidFill>
              <a:srgbClr val="EF7DAD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TextBox 5" id="5"/>
          <p:cNvSpPr txBox="true"/>
          <p:nvPr/>
        </p:nvSpPr>
        <p:spPr>
          <a:xfrm rot="0">
            <a:off x="1028700" y="3582104"/>
            <a:ext cx="15312562" cy="4612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sz="2900">
                <a:solidFill>
                  <a:srgbClr val="242725"/>
                </a:solidFill>
                <a:latin typeface="Open Sans"/>
              </a:rPr>
              <a:t>Não é mais utilizada para:</a:t>
            </a:r>
          </a:p>
          <a:p>
            <a:pPr algn="ctr" marL="626112" indent="-313056" lvl="1">
              <a:lnSpc>
                <a:spcPts val="4060"/>
              </a:lnSpc>
              <a:buFont typeface="Arial"/>
              <a:buChar char="•"/>
            </a:pPr>
            <a:r>
              <a:rPr lang="en-US" sz="2900">
                <a:solidFill>
                  <a:srgbClr val="242725"/>
                </a:solidFill>
                <a:latin typeface="Open Sans"/>
              </a:rPr>
              <a:t>Desenvolvimento de software de larga escala(falta de suporte para muitos recursos modernos e frameworks disponíveis em linguagens mais recentes)</a:t>
            </a:r>
          </a:p>
          <a:p>
            <a:pPr algn="ctr" marL="626112" indent="-313056" lvl="1">
              <a:lnSpc>
                <a:spcPts val="4060"/>
              </a:lnSpc>
              <a:buFont typeface="Arial"/>
              <a:buChar char="•"/>
            </a:pPr>
            <a:r>
              <a:rPr lang="en-US" sz="2900">
                <a:solidFill>
                  <a:srgbClr val="242725"/>
                </a:solidFill>
                <a:latin typeface="Open Sans"/>
              </a:rPr>
              <a:t>Desenvolvimento de sistemas embarcados (foi substituído por linguagens como C ou C++ devido à maior eficiência e controle de hardware)</a:t>
            </a:r>
          </a:p>
          <a:p>
            <a:pPr algn="ctr" marL="626112" indent="-313056" lvl="1">
              <a:lnSpc>
                <a:spcPts val="4060"/>
              </a:lnSpc>
              <a:buFont typeface="Arial"/>
              <a:buChar char="•"/>
            </a:pPr>
            <a:r>
              <a:rPr lang="en-US" sz="2900">
                <a:solidFill>
                  <a:srgbClr val="242725"/>
                </a:solidFill>
                <a:latin typeface="Open Sans"/>
              </a:rPr>
              <a:t>Aplicações web (falta de bibliotecas e frameworks robustos para construir interfaces web modernas e dinâmicas)</a:t>
            </a:r>
          </a:p>
          <a:p>
            <a:pPr algn="ctr" marL="626112" indent="-313056" lvl="1">
              <a:lnSpc>
                <a:spcPts val="4060"/>
              </a:lnSpc>
              <a:buFont typeface="Arial"/>
              <a:buChar char="•"/>
            </a:pPr>
            <a:r>
              <a:rPr lang="en-US" sz="2900">
                <a:solidFill>
                  <a:srgbClr val="242725"/>
                </a:solidFill>
                <a:latin typeface="Open Sans"/>
              </a:rPr>
              <a:t>Desenvolvimento de jogos (existem linguagens e ferramentas mais adequadas e com melhor suporte para gráficos e multimídia)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3601700" y="8156807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4"/>
                </a:lnTo>
                <a:lnTo>
                  <a:pt x="0" y="247778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1504950"/>
            <a:ext cx="14678872" cy="11256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714"/>
              </a:lnSpc>
            </a:pPr>
            <a:r>
              <a:rPr lang="en-US" sz="10568" spc="-718">
                <a:solidFill>
                  <a:srgbClr val="7699CF"/>
                </a:solidFill>
                <a:latin typeface="Open Sauce Bold"/>
              </a:rPr>
              <a:t>Porque está em desuso?</a:t>
            </a:r>
          </a:p>
        </p:txBody>
      </p:sp>
      <p:sp>
        <p:nvSpPr>
          <p:cNvPr name="AutoShape 8" id="8"/>
          <p:cNvSpPr/>
          <p:nvPr/>
        </p:nvSpPr>
        <p:spPr>
          <a:xfrm>
            <a:off x="6370140" y="8724908"/>
            <a:ext cx="4629682" cy="0"/>
          </a:xfrm>
          <a:prstGeom prst="line">
            <a:avLst/>
          </a:prstGeom>
          <a:ln cap="flat" w="38100">
            <a:solidFill>
              <a:srgbClr val="EF7DAD"/>
            </a:solidFill>
            <a:prstDash val="sysDot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47750" y="1400175"/>
            <a:ext cx="6910589" cy="16097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1700"/>
              </a:lnSpc>
              <a:spcBef>
                <a:spcPct val="0"/>
              </a:spcBef>
            </a:pPr>
            <a:r>
              <a:rPr lang="en-US" sz="13000" spc="-975" u="none">
                <a:solidFill>
                  <a:srgbClr val="7699CF"/>
                </a:solidFill>
                <a:latin typeface="Open Sauce Semi-Bold"/>
              </a:rPr>
              <a:t>Sumário</a:t>
            </a:r>
          </a:p>
        </p:txBody>
      </p:sp>
      <p:graphicFrame>
        <p:nvGraphicFramePr>
          <p:cNvPr name="Table 3" id="3"/>
          <p:cNvGraphicFramePr>
            <a:graphicFrameLocks noGrp="true"/>
          </p:cNvGraphicFramePr>
          <p:nvPr/>
        </p:nvGraphicFramePr>
        <p:xfrm>
          <a:off x="1047750" y="4359041"/>
          <a:ext cx="16230600" cy="5559449"/>
        </p:xfrm>
        <a:graphic>
          <a:graphicData uri="http://schemas.openxmlformats.org/drawingml/2006/table">
            <a:tbl>
              <a:tblPr/>
              <a:tblGrid>
                <a:gridCol w="863198"/>
                <a:gridCol w="7266429"/>
                <a:gridCol w="863198"/>
                <a:gridCol w="7237774"/>
              </a:tblGrid>
              <a:tr h="1111890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060"/>
                        </a:lnSpc>
                        <a:defRPr/>
                      </a:pPr>
                      <a:r>
                        <a:rPr lang="en-US" sz="2900" spc="-145">
                          <a:solidFill>
                            <a:srgbClr val="282A29"/>
                          </a:solidFill>
                          <a:latin typeface="Open Sauce Bold"/>
                        </a:rPr>
                        <a:t>03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060"/>
                        </a:lnSpc>
                        <a:defRPr/>
                      </a:pPr>
                      <a:r>
                        <a:rPr lang="en-US" sz="2900" spc="-145">
                          <a:solidFill>
                            <a:srgbClr val="282A29"/>
                          </a:solidFill>
                          <a:latin typeface="Open Sauce"/>
                        </a:rPr>
                        <a:t>Introdução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060"/>
                        </a:lnSpc>
                        <a:defRPr/>
                      </a:pPr>
                      <a:r>
                        <a:rPr lang="en-US" sz="2900" spc="-145">
                          <a:solidFill>
                            <a:srgbClr val="282A29"/>
                          </a:solidFill>
                          <a:latin typeface="Open Sauce Bold"/>
                        </a:rPr>
                        <a:t>11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060"/>
                        </a:lnSpc>
                        <a:defRPr/>
                      </a:pPr>
                      <a:r>
                        <a:rPr lang="en-US" sz="2900" spc="-145">
                          <a:solidFill>
                            <a:srgbClr val="282A29"/>
                          </a:solidFill>
                          <a:latin typeface="Open Sauce"/>
                        </a:rPr>
                        <a:t>Como programar em Pascal?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11890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060"/>
                        </a:lnSpc>
                        <a:defRPr/>
                      </a:pPr>
                      <a:r>
                        <a:rPr lang="en-US" sz="2900" spc="-145">
                          <a:solidFill>
                            <a:srgbClr val="282A29"/>
                          </a:solidFill>
                          <a:latin typeface="Open Sauce Bold"/>
                        </a:rPr>
                        <a:t>05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060"/>
                        </a:lnSpc>
                        <a:defRPr/>
                      </a:pPr>
                      <a:r>
                        <a:rPr lang="en-US" sz="2900" spc="-145">
                          <a:solidFill>
                            <a:srgbClr val="282A29"/>
                          </a:solidFill>
                          <a:latin typeface="Open Sauce"/>
                        </a:rPr>
                        <a:t>Histórico cronológico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060"/>
                        </a:lnSpc>
                        <a:defRPr/>
                      </a:pPr>
                      <a:r>
                        <a:rPr lang="en-US" sz="2900" spc="-145">
                          <a:solidFill>
                            <a:srgbClr val="282A29"/>
                          </a:solidFill>
                          <a:latin typeface="Open Sauce Bold"/>
                        </a:rPr>
                        <a:t>16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060"/>
                        </a:lnSpc>
                        <a:defRPr/>
                      </a:pPr>
                      <a:r>
                        <a:rPr lang="en-US" sz="2900" spc="-145">
                          <a:solidFill>
                            <a:srgbClr val="282A29"/>
                          </a:solidFill>
                          <a:latin typeface="Open Sauce"/>
                        </a:rPr>
                        <a:t>Utilização na atualidade e desuso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11890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060"/>
                        </a:lnSpc>
                        <a:defRPr/>
                      </a:pPr>
                      <a:r>
                        <a:rPr lang="en-US" sz="2900" spc="-145">
                          <a:solidFill>
                            <a:srgbClr val="282A29"/>
                          </a:solidFill>
                          <a:latin typeface="Open Sauce Bold"/>
                        </a:rPr>
                        <a:t>07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060"/>
                        </a:lnSpc>
                        <a:defRPr/>
                      </a:pPr>
                      <a:r>
                        <a:rPr lang="en-US" sz="2900" spc="-145">
                          <a:solidFill>
                            <a:srgbClr val="282A29"/>
                          </a:solidFill>
                          <a:latin typeface="Open Sauce"/>
                        </a:rPr>
                        <a:t>Genealogia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060"/>
                        </a:lnSpc>
                        <a:defRPr/>
                      </a:pPr>
                      <a:r>
                        <a:rPr lang="en-US" sz="2900" spc="-145">
                          <a:solidFill>
                            <a:srgbClr val="282A29"/>
                          </a:solidFill>
                          <a:latin typeface="Open Sauce Bold"/>
                        </a:rPr>
                        <a:t>16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060"/>
                        </a:lnSpc>
                        <a:defRPr/>
                      </a:pPr>
                      <a:r>
                        <a:rPr lang="en-US" sz="2900" spc="-145">
                          <a:solidFill>
                            <a:srgbClr val="282A29"/>
                          </a:solidFill>
                          <a:latin typeface="Open Sauce"/>
                        </a:rPr>
                        <a:t>Considerações Finais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11890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060"/>
                        </a:lnSpc>
                        <a:defRPr/>
                      </a:pPr>
                      <a:r>
                        <a:rPr lang="en-US" sz="2900" spc="-145">
                          <a:solidFill>
                            <a:srgbClr val="282A29"/>
                          </a:solidFill>
                          <a:latin typeface="Open Sauce Bold"/>
                        </a:rPr>
                        <a:t>08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060"/>
                        </a:lnSpc>
                        <a:defRPr/>
                      </a:pPr>
                      <a:r>
                        <a:rPr lang="en-US" sz="2900" spc="-145">
                          <a:solidFill>
                            <a:srgbClr val="282A29"/>
                          </a:solidFill>
                          <a:latin typeface="Open Sauce"/>
                        </a:rPr>
                        <a:t>Paradigmas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060"/>
                        </a:lnSpc>
                        <a:defRPr/>
                      </a:pPr>
                      <a:r>
                        <a:rPr lang="en-US" sz="2900" spc="-145">
                          <a:solidFill>
                            <a:srgbClr val="282A29"/>
                          </a:solidFill>
                          <a:latin typeface="Open Sauce Bold"/>
                        </a:rPr>
                        <a:t>21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060"/>
                        </a:lnSpc>
                        <a:defRPr/>
                      </a:pPr>
                      <a:r>
                        <a:rPr lang="en-US" sz="2900" spc="-145">
                          <a:solidFill>
                            <a:srgbClr val="282A29"/>
                          </a:solidFill>
                          <a:latin typeface="Open Sauce"/>
                        </a:rPr>
                        <a:t>Agradecimentos e Bibliografia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11890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060"/>
                        </a:lnSpc>
                        <a:defRPr/>
                      </a:pPr>
                      <a:r>
                        <a:rPr lang="en-US" sz="2900" spc="-145">
                          <a:solidFill>
                            <a:srgbClr val="282A29"/>
                          </a:solidFill>
                          <a:latin typeface="Open Sauce Bold"/>
                        </a:rPr>
                        <a:t>09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060"/>
                        </a:lnSpc>
                        <a:defRPr/>
                      </a:pPr>
                      <a:r>
                        <a:rPr lang="en-US" sz="2900" spc="-145">
                          <a:solidFill>
                            <a:srgbClr val="282A29"/>
                          </a:solidFill>
                          <a:latin typeface="Open Sauce"/>
                        </a:rPr>
                        <a:t>Características Principais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06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06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AutoShape 4" id="4"/>
          <p:cNvSpPr/>
          <p:nvPr/>
        </p:nvSpPr>
        <p:spPr>
          <a:xfrm flipV="true">
            <a:off x="19054" y="4124325"/>
            <a:ext cx="18287992" cy="9525"/>
          </a:xfrm>
          <a:prstGeom prst="line">
            <a:avLst/>
          </a:prstGeom>
          <a:ln cap="flat" w="19050">
            <a:solidFill>
              <a:srgbClr val="F4A6C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1088975" y="0"/>
            <a:ext cx="5166986" cy="4114800"/>
          </a:xfrm>
          <a:custGeom>
            <a:avLst/>
            <a:gdLst/>
            <a:ahLst/>
            <a:cxnLst/>
            <a:rect r="r" b="b" t="t" l="l"/>
            <a:pathLst>
              <a:path h="4114800" w="5166986">
                <a:moveTo>
                  <a:pt x="0" y="0"/>
                </a:moveTo>
                <a:lnTo>
                  <a:pt x="5166986" y="0"/>
                </a:lnTo>
                <a:lnTo>
                  <a:pt x="516698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504950"/>
            <a:ext cx="15139294" cy="11256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714"/>
              </a:lnSpc>
            </a:pPr>
            <a:r>
              <a:rPr lang="en-US" sz="10568" spc="-718">
                <a:solidFill>
                  <a:srgbClr val="7699CF"/>
                </a:solidFill>
                <a:latin typeface="Open Sauce Bold"/>
              </a:rPr>
              <a:t>Porque está em desuso?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-492788">
            <a:off x="-7096756" y="5673740"/>
            <a:ext cx="14193512" cy="10477393"/>
          </a:xfrm>
          <a:custGeom>
            <a:avLst/>
            <a:gdLst/>
            <a:ahLst/>
            <a:cxnLst/>
            <a:rect r="r" b="b" t="t" l="l"/>
            <a:pathLst>
              <a:path h="10477393" w="14193512">
                <a:moveTo>
                  <a:pt x="0" y="0"/>
                </a:moveTo>
                <a:lnTo>
                  <a:pt x="14193512" y="0"/>
                </a:lnTo>
                <a:lnTo>
                  <a:pt x="14193512" y="10477393"/>
                </a:lnTo>
                <a:lnTo>
                  <a:pt x="0" y="1047739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922084" y="3656116"/>
            <a:ext cx="11700526" cy="55668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917"/>
              </a:lnSpc>
            </a:pPr>
            <a:r>
              <a:rPr lang="en-US" sz="3563" spc="349">
                <a:solidFill>
                  <a:srgbClr val="191919"/>
                </a:solidFill>
                <a:latin typeface="Glacial Indifference"/>
              </a:rPr>
              <a:t>Novas linguagens que oferecem recursos mais avançados, ecossistemas de desenvolvimento robustos e uma ampla variedade de bibliotecas e frameworks foram criadas. Dessa forma, a falta de adoção pode levar a uma escassez de recursos e suporte modernos para a linguagem Pascal, o que faz com que ela perca sua força cada vez mais.</a:t>
            </a:r>
          </a:p>
          <a:p>
            <a:pPr>
              <a:lnSpc>
                <a:spcPts val="4917"/>
              </a:lnSpc>
            </a:pP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4062923" y="4299553"/>
            <a:ext cx="1710545" cy="3117166"/>
          </a:xfrm>
          <a:custGeom>
            <a:avLst/>
            <a:gdLst/>
            <a:ahLst/>
            <a:cxnLst/>
            <a:rect r="r" b="b" t="t" l="l"/>
            <a:pathLst>
              <a:path h="3117166" w="1710545">
                <a:moveTo>
                  <a:pt x="0" y="0"/>
                </a:moveTo>
                <a:lnTo>
                  <a:pt x="1710545" y="0"/>
                </a:lnTo>
                <a:lnTo>
                  <a:pt x="1710545" y="3117167"/>
                </a:lnTo>
                <a:lnTo>
                  <a:pt x="0" y="311716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245398" y="2665717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3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90722" y="3102810"/>
            <a:ext cx="7362681" cy="4670731"/>
            <a:chOff x="0" y="0"/>
            <a:chExt cx="1939142" cy="123015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939142" cy="1230151"/>
            </a:xfrm>
            <a:custGeom>
              <a:avLst/>
              <a:gdLst/>
              <a:ahLst/>
              <a:cxnLst/>
              <a:rect r="r" b="b" t="t" l="l"/>
              <a:pathLst>
                <a:path h="1230151" w="1939142">
                  <a:moveTo>
                    <a:pt x="53627" y="0"/>
                  </a:moveTo>
                  <a:lnTo>
                    <a:pt x="1885515" y="0"/>
                  </a:lnTo>
                  <a:cubicBezTo>
                    <a:pt x="1915133" y="0"/>
                    <a:pt x="1939142" y="24010"/>
                    <a:pt x="1939142" y="53627"/>
                  </a:cubicBezTo>
                  <a:lnTo>
                    <a:pt x="1939142" y="1176525"/>
                  </a:lnTo>
                  <a:cubicBezTo>
                    <a:pt x="1939142" y="1190747"/>
                    <a:pt x="1933492" y="1204388"/>
                    <a:pt x="1923435" y="1214444"/>
                  </a:cubicBezTo>
                  <a:cubicBezTo>
                    <a:pt x="1913378" y="1224502"/>
                    <a:pt x="1899738" y="1230151"/>
                    <a:pt x="1885515" y="1230151"/>
                  </a:cubicBezTo>
                  <a:lnTo>
                    <a:pt x="53627" y="1230151"/>
                  </a:lnTo>
                  <a:cubicBezTo>
                    <a:pt x="24010" y="1230151"/>
                    <a:pt x="0" y="1206142"/>
                    <a:pt x="0" y="1176525"/>
                  </a:cubicBezTo>
                  <a:lnTo>
                    <a:pt x="0" y="53627"/>
                  </a:lnTo>
                  <a:cubicBezTo>
                    <a:pt x="0" y="39404"/>
                    <a:pt x="5650" y="25764"/>
                    <a:pt x="15707" y="15707"/>
                  </a:cubicBezTo>
                  <a:cubicBezTo>
                    <a:pt x="25764" y="5650"/>
                    <a:pt x="39404" y="0"/>
                    <a:pt x="53627" y="0"/>
                  </a:cubicBezTo>
                  <a:close/>
                </a:path>
              </a:pathLst>
            </a:custGeom>
            <a:solidFill>
              <a:srgbClr val="EFD7E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939142" cy="12682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2479902" y="3496012"/>
            <a:ext cx="3878232" cy="6793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Alatsi Bold"/>
              </a:rPr>
              <a:t>Sophia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3417488" y="6142174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9534597" y="3102810"/>
            <a:ext cx="7362681" cy="4670731"/>
            <a:chOff x="0" y="0"/>
            <a:chExt cx="1939142" cy="123015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939142" cy="1230151"/>
            </a:xfrm>
            <a:custGeom>
              <a:avLst/>
              <a:gdLst/>
              <a:ahLst/>
              <a:cxnLst/>
              <a:rect r="r" b="b" t="t" l="l"/>
              <a:pathLst>
                <a:path h="1230151" w="1939142">
                  <a:moveTo>
                    <a:pt x="53627" y="0"/>
                  </a:moveTo>
                  <a:lnTo>
                    <a:pt x="1885515" y="0"/>
                  </a:lnTo>
                  <a:cubicBezTo>
                    <a:pt x="1915133" y="0"/>
                    <a:pt x="1939142" y="24010"/>
                    <a:pt x="1939142" y="53627"/>
                  </a:cubicBezTo>
                  <a:lnTo>
                    <a:pt x="1939142" y="1176525"/>
                  </a:lnTo>
                  <a:cubicBezTo>
                    <a:pt x="1939142" y="1190747"/>
                    <a:pt x="1933492" y="1204388"/>
                    <a:pt x="1923435" y="1214444"/>
                  </a:cubicBezTo>
                  <a:cubicBezTo>
                    <a:pt x="1913378" y="1224502"/>
                    <a:pt x="1899738" y="1230151"/>
                    <a:pt x="1885515" y="1230151"/>
                  </a:cubicBezTo>
                  <a:lnTo>
                    <a:pt x="53627" y="1230151"/>
                  </a:lnTo>
                  <a:cubicBezTo>
                    <a:pt x="24010" y="1230151"/>
                    <a:pt x="0" y="1206142"/>
                    <a:pt x="0" y="1176525"/>
                  </a:cubicBezTo>
                  <a:lnTo>
                    <a:pt x="0" y="53627"/>
                  </a:lnTo>
                  <a:cubicBezTo>
                    <a:pt x="0" y="39404"/>
                    <a:pt x="5650" y="25764"/>
                    <a:pt x="15707" y="15707"/>
                  </a:cubicBezTo>
                  <a:cubicBezTo>
                    <a:pt x="25764" y="5650"/>
                    <a:pt x="39404" y="0"/>
                    <a:pt x="53627" y="0"/>
                  </a:cubicBezTo>
                  <a:close/>
                </a:path>
              </a:pathLst>
            </a:custGeom>
            <a:solidFill>
              <a:srgbClr val="EFD7E0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1939142" cy="12682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0639349" y="3496012"/>
            <a:ext cx="5982009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Alatsi Bold"/>
              </a:rPr>
              <a:t>Lívia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1739665" y="3615357"/>
            <a:ext cx="516960" cy="516960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9A01B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9944736" y="3615357"/>
            <a:ext cx="516960" cy="516960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9A01B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-2243137" y="-402279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2126384" y="4334777"/>
            <a:ext cx="6158786" cy="28460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780"/>
              </a:lnSpc>
            </a:pPr>
            <a:r>
              <a:rPr lang="en-US" sz="2700">
                <a:solidFill>
                  <a:srgbClr val="000000"/>
                </a:solidFill>
                <a:latin typeface="Glacial Indifference"/>
              </a:rPr>
              <a:t>Mesmo que Pascal seja uma linguagem ultrapassada em termos de códigos complexos, ela ainda tem seu espaço para iniciantes que desejam aprender com LPs mais básicas, com tipagem estática e simples de entender.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28700" y="1504950"/>
            <a:ext cx="15139294" cy="11256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714"/>
              </a:lnSpc>
            </a:pPr>
            <a:r>
              <a:rPr lang="en-US" sz="10568" spc="-718">
                <a:solidFill>
                  <a:srgbClr val="7699CF"/>
                </a:solidFill>
                <a:latin typeface="Open Sauce Bold"/>
              </a:rPr>
              <a:t>Considerações Finais</a:t>
            </a:r>
          </a:p>
        </p:txBody>
      </p:sp>
      <p:sp>
        <p:nvSpPr>
          <p:cNvPr name="Freeform 20" id="20"/>
          <p:cNvSpPr/>
          <p:nvPr/>
        </p:nvSpPr>
        <p:spPr>
          <a:xfrm flipH="false" flipV="false" rot="0">
            <a:off x="14523886" y="847368"/>
            <a:ext cx="2735414" cy="1964525"/>
          </a:xfrm>
          <a:custGeom>
            <a:avLst/>
            <a:gdLst/>
            <a:ahLst/>
            <a:cxnLst/>
            <a:rect r="r" b="b" t="t" l="l"/>
            <a:pathLst>
              <a:path h="1964525" w="2735414">
                <a:moveTo>
                  <a:pt x="0" y="0"/>
                </a:moveTo>
                <a:lnTo>
                  <a:pt x="2735414" y="0"/>
                </a:lnTo>
                <a:lnTo>
                  <a:pt x="2735414" y="1964525"/>
                </a:lnTo>
                <a:lnTo>
                  <a:pt x="0" y="19645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10136545" y="4334777"/>
            <a:ext cx="6158786" cy="1893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780"/>
              </a:lnSpc>
            </a:pPr>
            <a:r>
              <a:rPr lang="en-US" sz="2700">
                <a:solidFill>
                  <a:srgbClr val="000000"/>
                </a:solidFill>
                <a:latin typeface="Glacial Indifference"/>
              </a:rPr>
              <a:t>Pascal é uma linguagem fácil de se programar, uma vez que com um breve estudo dos conceitos já é possível realizar alguns programas.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3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90722" y="3102810"/>
            <a:ext cx="7362681" cy="6155490"/>
            <a:chOff x="0" y="0"/>
            <a:chExt cx="1939142" cy="162119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939142" cy="1621199"/>
            </a:xfrm>
            <a:custGeom>
              <a:avLst/>
              <a:gdLst/>
              <a:ahLst/>
              <a:cxnLst/>
              <a:rect r="r" b="b" t="t" l="l"/>
              <a:pathLst>
                <a:path h="1621199" w="1939142">
                  <a:moveTo>
                    <a:pt x="53627" y="0"/>
                  </a:moveTo>
                  <a:lnTo>
                    <a:pt x="1885515" y="0"/>
                  </a:lnTo>
                  <a:cubicBezTo>
                    <a:pt x="1915133" y="0"/>
                    <a:pt x="1939142" y="24010"/>
                    <a:pt x="1939142" y="53627"/>
                  </a:cubicBezTo>
                  <a:lnTo>
                    <a:pt x="1939142" y="1567572"/>
                  </a:lnTo>
                  <a:cubicBezTo>
                    <a:pt x="1939142" y="1581795"/>
                    <a:pt x="1933492" y="1595435"/>
                    <a:pt x="1923435" y="1605492"/>
                  </a:cubicBezTo>
                  <a:cubicBezTo>
                    <a:pt x="1913378" y="1615549"/>
                    <a:pt x="1899738" y="1621199"/>
                    <a:pt x="1885515" y="1621199"/>
                  </a:cubicBezTo>
                  <a:lnTo>
                    <a:pt x="53627" y="1621199"/>
                  </a:lnTo>
                  <a:cubicBezTo>
                    <a:pt x="39404" y="1621199"/>
                    <a:pt x="25764" y="1615549"/>
                    <a:pt x="15707" y="1605492"/>
                  </a:cubicBezTo>
                  <a:cubicBezTo>
                    <a:pt x="5650" y="1595435"/>
                    <a:pt x="0" y="1581795"/>
                    <a:pt x="0" y="1567572"/>
                  </a:cubicBezTo>
                  <a:lnTo>
                    <a:pt x="0" y="53627"/>
                  </a:lnTo>
                  <a:cubicBezTo>
                    <a:pt x="0" y="39404"/>
                    <a:pt x="5650" y="25764"/>
                    <a:pt x="15707" y="15707"/>
                  </a:cubicBezTo>
                  <a:cubicBezTo>
                    <a:pt x="25764" y="5650"/>
                    <a:pt x="39404" y="0"/>
                    <a:pt x="53627" y="0"/>
                  </a:cubicBezTo>
                  <a:close/>
                </a:path>
              </a:pathLst>
            </a:custGeom>
            <a:solidFill>
              <a:srgbClr val="EFD7E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939142" cy="16592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2479902" y="3496012"/>
            <a:ext cx="3878232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Alatsi Bold"/>
              </a:rPr>
              <a:t>Matheus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3417488" y="6142174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9534597" y="3102810"/>
            <a:ext cx="7362681" cy="6155490"/>
            <a:chOff x="0" y="0"/>
            <a:chExt cx="1939142" cy="162119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939142" cy="1621199"/>
            </a:xfrm>
            <a:custGeom>
              <a:avLst/>
              <a:gdLst/>
              <a:ahLst/>
              <a:cxnLst/>
              <a:rect r="r" b="b" t="t" l="l"/>
              <a:pathLst>
                <a:path h="1621199" w="1939142">
                  <a:moveTo>
                    <a:pt x="53627" y="0"/>
                  </a:moveTo>
                  <a:lnTo>
                    <a:pt x="1885515" y="0"/>
                  </a:lnTo>
                  <a:cubicBezTo>
                    <a:pt x="1915133" y="0"/>
                    <a:pt x="1939142" y="24010"/>
                    <a:pt x="1939142" y="53627"/>
                  </a:cubicBezTo>
                  <a:lnTo>
                    <a:pt x="1939142" y="1567572"/>
                  </a:lnTo>
                  <a:cubicBezTo>
                    <a:pt x="1939142" y="1581795"/>
                    <a:pt x="1933492" y="1595435"/>
                    <a:pt x="1923435" y="1605492"/>
                  </a:cubicBezTo>
                  <a:cubicBezTo>
                    <a:pt x="1913378" y="1615549"/>
                    <a:pt x="1899738" y="1621199"/>
                    <a:pt x="1885515" y="1621199"/>
                  </a:cubicBezTo>
                  <a:lnTo>
                    <a:pt x="53627" y="1621199"/>
                  </a:lnTo>
                  <a:cubicBezTo>
                    <a:pt x="39404" y="1621199"/>
                    <a:pt x="25764" y="1615549"/>
                    <a:pt x="15707" y="1605492"/>
                  </a:cubicBezTo>
                  <a:cubicBezTo>
                    <a:pt x="5650" y="1595435"/>
                    <a:pt x="0" y="1581795"/>
                    <a:pt x="0" y="1567572"/>
                  </a:cubicBezTo>
                  <a:lnTo>
                    <a:pt x="0" y="53627"/>
                  </a:lnTo>
                  <a:cubicBezTo>
                    <a:pt x="0" y="39404"/>
                    <a:pt x="5650" y="25764"/>
                    <a:pt x="15707" y="15707"/>
                  </a:cubicBezTo>
                  <a:cubicBezTo>
                    <a:pt x="25764" y="5650"/>
                    <a:pt x="39404" y="0"/>
                    <a:pt x="53627" y="0"/>
                  </a:cubicBezTo>
                  <a:close/>
                </a:path>
              </a:pathLst>
            </a:custGeom>
            <a:solidFill>
              <a:srgbClr val="EFD7E0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1939142" cy="16783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just">
                <a:lnSpc>
                  <a:spcPts val="377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0639349" y="3496012"/>
            <a:ext cx="5982009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Alatsi Bold"/>
              </a:rPr>
              <a:t>Luca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1739665" y="3615357"/>
            <a:ext cx="516960" cy="516960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9A01B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9944736" y="3615357"/>
            <a:ext cx="516960" cy="516960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9A01B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-2243137" y="-402279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2304670" y="4334777"/>
            <a:ext cx="5487851" cy="46564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747"/>
              </a:lnSpc>
            </a:pPr>
            <a:r>
              <a:rPr lang="en-US" sz="2677">
                <a:solidFill>
                  <a:srgbClr val="000000"/>
                </a:solidFill>
                <a:latin typeface="Glacial Indifference"/>
              </a:rPr>
              <a:t>Foi uma experiência incrível pesquisar sobre Pascal, uma linguagem tão fácil de aprender, cujo desenvolvimento foi verdadeiramente inspirador. Explorar o passado de Niklaus Wirth e sua criação da linguagem foi não só divertido, mas também educativo, levando-me a admirá-lo como um ídolo na área da computação.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28700" y="1504950"/>
            <a:ext cx="15139294" cy="11256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714"/>
              </a:lnSpc>
            </a:pPr>
            <a:r>
              <a:rPr lang="en-US" sz="10568" spc="-718">
                <a:solidFill>
                  <a:srgbClr val="7699CF"/>
                </a:solidFill>
                <a:latin typeface="Open Sauce Bold"/>
              </a:rPr>
              <a:t>Considerações Finais</a:t>
            </a:r>
          </a:p>
        </p:txBody>
      </p:sp>
      <p:sp>
        <p:nvSpPr>
          <p:cNvPr name="Freeform 20" id="20"/>
          <p:cNvSpPr/>
          <p:nvPr/>
        </p:nvSpPr>
        <p:spPr>
          <a:xfrm flipH="false" flipV="false" rot="0">
            <a:off x="14523886" y="847368"/>
            <a:ext cx="2735414" cy="1964525"/>
          </a:xfrm>
          <a:custGeom>
            <a:avLst/>
            <a:gdLst/>
            <a:ahLst/>
            <a:cxnLst/>
            <a:rect r="r" b="b" t="t" l="l"/>
            <a:pathLst>
              <a:path h="1964525" w="2735414">
                <a:moveTo>
                  <a:pt x="0" y="0"/>
                </a:moveTo>
                <a:lnTo>
                  <a:pt x="2735414" y="0"/>
                </a:lnTo>
                <a:lnTo>
                  <a:pt x="2735414" y="1964525"/>
                </a:lnTo>
                <a:lnTo>
                  <a:pt x="0" y="19645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10403742" y="4334777"/>
            <a:ext cx="5487851" cy="37229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747"/>
              </a:lnSpc>
            </a:pPr>
            <a:r>
              <a:rPr lang="en-US" sz="2677">
                <a:solidFill>
                  <a:srgbClr val="000000"/>
                </a:solidFill>
                <a:latin typeface="Glacial Indifference"/>
              </a:rPr>
              <a:t>Apredender sobre Pascal e Niklaus Wirth foi uma experiência muito significativa. Já que me ajudou a contextualizar e entender mais sobre o mundo inicial da programação, além da linguagem ser simples e dinâmica me ajudando a aprimorar conceitos conhecidos previamente.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D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781332" y="5381915"/>
            <a:ext cx="12603331" cy="9303550"/>
          </a:xfrm>
          <a:custGeom>
            <a:avLst/>
            <a:gdLst/>
            <a:ahLst/>
            <a:cxnLst/>
            <a:rect r="r" b="b" t="t" l="l"/>
            <a:pathLst>
              <a:path h="9303550" w="12603331">
                <a:moveTo>
                  <a:pt x="0" y="0"/>
                </a:moveTo>
                <a:lnTo>
                  <a:pt x="12603331" y="0"/>
                </a:lnTo>
                <a:lnTo>
                  <a:pt x="12603331" y="9303549"/>
                </a:lnTo>
                <a:lnTo>
                  <a:pt x="0" y="93035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1028700"/>
            <a:ext cx="5793299" cy="8229600"/>
            <a:chOff x="0" y="0"/>
            <a:chExt cx="7724398" cy="10972800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4"/>
            <a:srcRect l="3435" t="0" r="17950" b="0"/>
            <a:stretch>
              <a:fillRect/>
            </a:stretch>
          </p:blipFill>
          <p:spPr>
            <a:xfrm flipH="false" flipV="false">
              <a:off x="0" y="0"/>
              <a:ext cx="7724398" cy="10972800"/>
            </a:xfrm>
            <a:prstGeom prst="rect">
              <a:avLst/>
            </a:prstGeom>
          </p:spPr>
        </p:pic>
      </p:grpSp>
      <p:sp>
        <p:nvSpPr>
          <p:cNvPr name="TextBox 5" id="5"/>
          <p:cNvSpPr txBox="true"/>
          <p:nvPr/>
        </p:nvSpPr>
        <p:spPr>
          <a:xfrm rot="0">
            <a:off x="7118982" y="1381125"/>
            <a:ext cx="7780457" cy="29620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1249"/>
              </a:lnSpc>
            </a:pPr>
            <a:r>
              <a:rPr lang="en-US" sz="12499">
                <a:solidFill>
                  <a:srgbClr val="7699CF"/>
                </a:solidFill>
                <a:latin typeface="Open Sauce Heavy"/>
              </a:rPr>
              <a:t> Muito</a:t>
            </a:r>
          </a:p>
          <a:p>
            <a:pPr>
              <a:lnSpc>
                <a:spcPts val="11249"/>
              </a:lnSpc>
            </a:pPr>
            <a:r>
              <a:rPr lang="en-US" sz="12499">
                <a:solidFill>
                  <a:srgbClr val="7699CF"/>
                </a:solidFill>
                <a:latin typeface="Open Sauce Heavy"/>
              </a:rPr>
              <a:t>obrigado!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415965" y="4675561"/>
            <a:ext cx="6597665" cy="4762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899"/>
              </a:lnSpc>
              <a:spcBef>
                <a:spcPct val="0"/>
              </a:spcBef>
            </a:pPr>
            <a:r>
              <a:rPr lang="en-US" sz="2999">
                <a:solidFill>
                  <a:srgbClr val="000000"/>
                </a:solidFill>
                <a:latin typeface="Kuchek"/>
              </a:rPr>
              <a:t>Referências Bibliográficas: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118982" y="5306936"/>
            <a:ext cx="9824645" cy="2929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18158" indent="-259079" lvl="1">
              <a:lnSpc>
                <a:spcPts val="3359"/>
              </a:lnSpc>
              <a:buFont typeface="Arial"/>
              <a:buChar char="•"/>
            </a:pPr>
            <a:r>
              <a:rPr lang="en-US" sz="2399">
                <a:solidFill>
                  <a:srgbClr val="000000"/>
                </a:solidFill>
                <a:latin typeface="Glacial Indifference"/>
              </a:rPr>
              <a:t>https://youtube.com/playlist?list=PL93ypXb16gBDCJZbFo_3ZX_FMcQ7SpHES&amp;si=6GrGrr1p0SpTAhxI</a:t>
            </a:r>
          </a:p>
          <a:p>
            <a:pPr marL="518158" indent="-259079" lvl="1">
              <a:lnSpc>
                <a:spcPts val="3359"/>
              </a:lnSpc>
              <a:buFont typeface="Arial"/>
              <a:buChar char="•"/>
            </a:pPr>
            <a:r>
              <a:rPr lang="en-US" sz="2399">
                <a:solidFill>
                  <a:srgbClr val="000000"/>
                </a:solidFill>
                <a:latin typeface="Glacial Indifference"/>
              </a:rPr>
              <a:t>https://www.atrainformatica.com.br/2023/04/05/historia-das-linguagens-de-programacao/</a:t>
            </a:r>
          </a:p>
          <a:p>
            <a:pPr marL="518158" indent="-259079" lvl="1">
              <a:lnSpc>
                <a:spcPts val="3359"/>
              </a:lnSpc>
              <a:buFont typeface="Arial"/>
              <a:buChar char="•"/>
            </a:pPr>
            <a:r>
              <a:rPr lang="en-US" sz="2399">
                <a:solidFill>
                  <a:srgbClr val="000000"/>
                </a:solidFill>
                <a:latin typeface="Glacial Indifference"/>
              </a:rPr>
              <a:t>https://www.youtube.com/watch?v=SUgrS_KbSI8&amp;t=2116s</a:t>
            </a:r>
          </a:p>
          <a:p>
            <a:pPr marL="518158" indent="-259079" lvl="1">
              <a:lnSpc>
                <a:spcPts val="3359"/>
              </a:lnSpc>
              <a:buFont typeface="Arial"/>
              <a:buChar char="•"/>
            </a:pPr>
            <a:r>
              <a:rPr lang="en-US" sz="2399">
                <a:solidFill>
                  <a:srgbClr val="000000"/>
                </a:solidFill>
                <a:latin typeface="Glacial Indifference"/>
              </a:rPr>
              <a:t>https://www.youtube.com/watch?v=BJIqHIYSDrk&amp;t=634s</a:t>
            </a:r>
          </a:p>
          <a:p>
            <a:pPr algn="l">
              <a:lnSpc>
                <a:spcPts val="3359"/>
              </a:lnSpc>
              <a:spcBef>
                <a:spcPct val="0"/>
              </a:spcBef>
            </a:pPr>
          </a:p>
        </p:txBody>
      </p:sp>
      <p:sp>
        <p:nvSpPr>
          <p:cNvPr name="Freeform 8" id="8"/>
          <p:cNvSpPr/>
          <p:nvPr/>
        </p:nvSpPr>
        <p:spPr>
          <a:xfrm flipH="true" flipV="false" rot="0">
            <a:off x="13618874" y="-542542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7315200" y="0"/>
                </a:moveTo>
                <a:lnTo>
                  <a:pt x="0" y="0"/>
                </a:lnTo>
                <a:lnTo>
                  <a:pt x="0" y="2477783"/>
                </a:lnTo>
                <a:lnTo>
                  <a:pt x="7315200" y="2477783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504950"/>
            <a:ext cx="10512536" cy="11256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714"/>
              </a:lnSpc>
            </a:pPr>
            <a:r>
              <a:rPr lang="en-US" sz="10568" spc="-718">
                <a:solidFill>
                  <a:srgbClr val="7699CF"/>
                </a:solidFill>
                <a:latin typeface="Open Sauce Bold"/>
              </a:rPr>
              <a:t>Introdução 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3453622" y="3130076"/>
            <a:ext cx="7295808" cy="5466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365"/>
              </a:lnSpc>
            </a:pPr>
            <a:r>
              <a:rPr lang="en-US" sz="3163" spc="310">
                <a:solidFill>
                  <a:srgbClr val="191919"/>
                </a:solidFill>
                <a:latin typeface="Roboto Condensed Bold"/>
              </a:rPr>
              <a:t>Quem criou?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-492788">
            <a:off x="-7096756" y="5673740"/>
            <a:ext cx="14193512" cy="10477393"/>
          </a:xfrm>
          <a:custGeom>
            <a:avLst/>
            <a:gdLst/>
            <a:ahLst/>
            <a:cxnLst/>
            <a:rect r="r" b="b" t="t" l="l"/>
            <a:pathLst>
              <a:path h="10477393" w="14193512">
                <a:moveTo>
                  <a:pt x="0" y="0"/>
                </a:moveTo>
                <a:lnTo>
                  <a:pt x="14193512" y="0"/>
                </a:lnTo>
                <a:lnTo>
                  <a:pt x="14193512" y="10477393"/>
                </a:lnTo>
                <a:lnTo>
                  <a:pt x="0" y="1047739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453622" y="3765076"/>
            <a:ext cx="7716846" cy="12317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61"/>
              </a:lnSpc>
            </a:pPr>
            <a:r>
              <a:rPr lang="en-US" sz="2363" spc="231">
                <a:solidFill>
                  <a:srgbClr val="191919"/>
                </a:solidFill>
                <a:latin typeface="Roboto Condensed"/>
              </a:rPr>
              <a:t>Foi criada entre 1968 e 1971 por Niklaus Emil Wirth, com o objetivo de ser uma linguagem fácil e educativa.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284968" y="5217197"/>
            <a:ext cx="7295808" cy="5466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365"/>
              </a:lnSpc>
            </a:pPr>
            <a:r>
              <a:rPr lang="en-US" sz="3163" spc="310">
                <a:solidFill>
                  <a:srgbClr val="191919"/>
                </a:solidFill>
                <a:latin typeface="Roboto Condensed Bold"/>
              </a:rPr>
              <a:t>Niklaus Emil Wirth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752973" y="7301717"/>
            <a:ext cx="7295808" cy="5466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365"/>
              </a:lnSpc>
            </a:pPr>
            <a:r>
              <a:rPr lang="en-US" sz="3163" spc="310">
                <a:solidFill>
                  <a:srgbClr val="191919"/>
                </a:solidFill>
                <a:latin typeface="Roboto Condensed Bold"/>
              </a:rPr>
              <a:t>Premiações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284968" y="5849596"/>
            <a:ext cx="7716846" cy="12317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61"/>
              </a:lnSpc>
            </a:pPr>
            <a:r>
              <a:rPr lang="en-US" sz="2363" spc="231">
                <a:solidFill>
                  <a:srgbClr val="191919"/>
                </a:solidFill>
                <a:latin typeface="Roboto Condensed"/>
              </a:rPr>
              <a:t>Professor e Ciêntista da computação, nascido em Winterthur, suiça </a:t>
            </a:r>
          </a:p>
          <a:p>
            <a:pPr>
              <a:lnSpc>
                <a:spcPts val="3261"/>
              </a:lnSpc>
            </a:pPr>
            <a:r>
              <a:rPr lang="en-US" sz="2363" spc="231">
                <a:solidFill>
                  <a:srgbClr val="191919"/>
                </a:solidFill>
                <a:latin typeface="Roboto Condensed"/>
              </a:rPr>
              <a:t>(15 de fevereiro de 1934 – 1 de janeiro de 2024)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542454" y="7948351"/>
            <a:ext cx="7716846" cy="16414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10290" indent="-255145" lvl="1">
              <a:lnSpc>
                <a:spcPts val="3261"/>
              </a:lnSpc>
              <a:buFont typeface="Arial"/>
              <a:buChar char="•"/>
            </a:pPr>
            <a:r>
              <a:rPr lang="en-US" sz="2363" spc="231">
                <a:solidFill>
                  <a:srgbClr val="191919"/>
                </a:solidFill>
                <a:latin typeface="Roboto Condensed"/>
              </a:rPr>
              <a:t>Em 1984 recebeu o Prêmio Turing da Association for Computing Machinery (ACM) pelo desenvolvimento dessa e outras linguagens.</a:t>
            </a:r>
          </a:p>
          <a:p>
            <a:pPr marL="510290" indent="-255145" lvl="1">
              <a:lnSpc>
                <a:spcPts val="3261"/>
              </a:lnSpc>
              <a:buFont typeface="Arial"/>
              <a:buChar char="•"/>
            </a:pPr>
            <a:r>
              <a:rPr lang="en-US" sz="2363" spc="231">
                <a:solidFill>
                  <a:srgbClr val="191919"/>
                </a:solidFill>
                <a:latin typeface="Roboto Condensed"/>
              </a:rPr>
              <a:t>em 1994 foi indicado como membro do ACM.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13948008" y="254145"/>
            <a:ext cx="3819127" cy="6365211"/>
            <a:chOff x="0" y="0"/>
            <a:chExt cx="3810000" cy="63500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381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3810000">
                  <a:moveTo>
                    <a:pt x="2794000" y="6350000"/>
                  </a:moveTo>
                  <a:lnTo>
                    <a:pt x="1016000" y="6350000"/>
                  </a:lnTo>
                  <a:cubicBezTo>
                    <a:pt x="454660" y="6350000"/>
                    <a:pt x="0" y="5895340"/>
                    <a:pt x="0" y="5334000"/>
                  </a:cubicBezTo>
                  <a:lnTo>
                    <a:pt x="0" y="1016000"/>
                  </a:lnTo>
                  <a:cubicBezTo>
                    <a:pt x="0" y="454660"/>
                    <a:pt x="454660" y="0"/>
                    <a:pt x="1016000" y="0"/>
                  </a:cubicBezTo>
                  <a:lnTo>
                    <a:pt x="2794000" y="0"/>
                  </a:lnTo>
                  <a:cubicBezTo>
                    <a:pt x="3355340" y="0"/>
                    <a:pt x="3810000" y="454660"/>
                    <a:pt x="3810000" y="1016000"/>
                  </a:cubicBezTo>
                  <a:lnTo>
                    <a:pt x="3810000" y="5334000"/>
                  </a:lnTo>
                  <a:cubicBezTo>
                    <a:pt x="3810000" y="5895340"/>
                    <a:pt x="3355340" y="6350000"/>
                    <a:pt x="2794000" y="6350000"/>
                  </a:cubicBezTo>
                  <a:close/>
                </a:path>
              </a:pathLst>
            </a:custGeom>
            <a:blipFill>
              <a:blip r:embed="rId4"/>
              <a:stretch>
                <a:fillRect l="-11619" t="0" r="-11619" b="0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1028700" y="6414340"/>
            <a:ext cx="3804598" cy="2953752"/>
          </a:xfrm>
          <a:custGeom>
            <a:avLst/>
            <a:gdLst/>
            <a:ahLst/>
            <a:cxnLst/>
            <a:rect r="r" b="b" t="t" l="l"/>
            <a:pathLst>
              <a:path h="2953752" w="3804598">
                <a:moveTo>
                  <a:pt x="0" y="0"/>
                </a:moveTo>
                <a:lnTo>
                  <a:pt x="3804598" y="0"/>
                </a:lnTo>
                <a:lnTo>
                  <a:pt x="3804598" y="2953752"/>
                </a:lnTo>
                <a:lnTo>
                  <a:pt x="0" y="295375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266584" y="-4250590"/>
            <a:ext cx="11985433" cy="8847429"/>
          </a:xfrm>
          <a:custGeom>
            <a:avLst/>
            <a:gdLst/>
            <a:ahLst/>
            <a:cxnLst/>
            <a:rect r="r" b="b" t="t" l="l"/>
            <a:pathLst>
              <a:path h="8847429" w="11985433">
                <a:moveTo>
                  <a:pt x="0" y="0"/>
                </a:moveTo>
                <a:lnTo>
                  <a:pt x="11985432" y="0"/>
                </a:lnTo>
                <a:lnTo>
                  <a:pt x="11985432" y="8847429"/>
                </a:lnTo>
                <a:lnTo>
                  <a:pt x="0" y="88474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170052" y="3176926"/>
            <a:ext cx="4907382" cy="6204736"/>
          </a:xfrm>
          <a:custGeom>
            <a:avLst/>
            <a:gdLst/>
            <a:ahLst/>
            <a:cxnLst/>
            <a:rect r="r" b="b" t="t" l="l"/>
            <a:pathLst>
              <a:path h="6204736" w="4907382">
                <a:moveTo>
                  <a:pt x="0" y="0"/>
                </a:moveTo>
                <a:lnTo>
                  <a:pt x="4907382" y="0"/>
                </a:lnTo>
                <a:lnTo>
                  <a:pt x="4907382" y="6204736"/>
                </a:lnTo>
                <a:lnTo>
                  <a:pt x="0" y="62047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543050" y="2894975"/>
            <a:ext cx="9226430" cy="4833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20"/>
              </a:lnSpc>
              <a:spcBef>
                <a:spcPct val="0"/>
              </a:spcBef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2586438"/>
            <a:ext cx="10255130" cy="1526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26112" indent="-313056" lvl="1">
              <a:lnSpc>
                <a:spcPts val="4060"/>
              </a:lnSpc>
              <a:buFont typeface="Arial"/>
              <a:buChar char="•"/>
            </a:pPr>
            <a:r>
              <a:rPr lang="en-US" sz="2900">
                <a:solidFill>
                  <a:srgbClr val="242725"/>
                </a:solidFill>
                <a:latin typeface="Open Sans"/>
              </a:rPr>
              <a:t>Era para ser utilizado como parte de um projeto para construir um novo sistema operacional na ETH Zurich;</a:t>
            </a:r>
          </a:p>
          <a:p>
            <a:pPr marL="626112" indent="-313056" lvl="1">
              <a:lnSpc>
                <a:spcPts val="4060"/>
              </a:lnSpc>
              <a:buFont typeface="Arial"/>
              <a:buChar char="•"/>
            </a:pPr>
            <a:r>
              <a:rPr lang="en-US" sz="2900">
                <a:solidFill>
                  <a:srgbClr val="242725"/>
                </a:solidFill>
                <a:latin typeface="Open Sans"/>
              </a:rPr>
              <a:t>Ser uma linguagem fácil e de uso educacional;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5972419"/>
            <a:ext cx="11141352" cy="35839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60"/>
              </a:lnSpc>
            </a:pPr>
          </a:p>
          <a:p>
            <a:pPr marL="626112" indent="-313056" lvl="1">
              <a:lnSpc>
                <a:spcPts val="4060"/>
              </a:lnSpc>
              <a:buFont typeface="Arial"/>
              <a:buChar char="•"/>
            </a:pPr>
            <a:r>
              <a:rPr lang="en-US" sz="2900">
                <a:solidFill>
                  <a:srgbClr val="242725"/>
                </a:solidFill>
                <a:latin typeface="Open Sans"/>
              </a:rPr>
              <a:t>Foi inspirado pelo matemático Blaise Pascal, inventor de uma das primeiras máquinas lógicas conhecidas;</a:t>
            </a:r>
          </a:p>
          <a:p>
            <a:pPr marL="626112" indent="-313056" lvl="1">
              <a:lnSpc>
                <a:spcPts val="4060"/>
              </a:lnSpc>
              <a:buFont typeface="Arial"/>
              <a:buChar char="•"/>
            </a:pPr>
            <a:r>
              <a:rPr lang="en-US" sz="2900">
                <a:solidFill>
                  <a:srgbClr val="242725"/>
                </a:solidFill>
                <a:latin typeface="Open Sans"/>
              </a:rPr>
              <a:t>Usou como base as linguagens estruturadas ALGOL e PLI, que tem como característica uma programação estruturada, em que divide o problema principal em subproblemas e reúne todas as soluções para resolvê-lo;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343938" y="1314836"/>
            <a:ext cx="6465440" cy="11256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714"/>
              </a:lnSpc>
            </a:pPr>
            <a:r>
              <a:rPr lang="en-US" sz="10568" spc="-718">
                <a:solidFill>
                  <a:srgbClr val="7699CF"/>
                </a:solidFill>
                <a:latin typeface="Open Sauce Bold"/>
              </a:rPr>
              <a:t>Propósito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343938" y="5073089"/>
            <a:ext cx="6465440" cy="11256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714"/>
              </a:lnSpc>
            </a:pPr>
            <a:r>
              <a:rPr lang="en-US" sz="10568" spc="-718">
                <a:solidFill>
                  <a:srgbClr val="7699CF"/>
                </a:solidFill>
                <a:latin typeface="Open Sauce Bold"/>
              </a:rPr>
              <a:t>Inspiração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084718" y="-4218771"/>
            <a:ext cx="11985433" cy="8847429"/>
          </a:xfrm>
          <a:custGeom>
            <a:avLst/>
            <a:gdLst/>
            <a:ahLst/>
            <a:cxnLst/>
            <a:rect r="r" b="b" t="t" l="l"/>
            <a:pathLst>
              <a:path h="8847429" w="11985433">
                <a:moveTo>
                  <a:pt x="0" y="0"/>
                </a:moveTo>
                <a:lnTo>
                  <a:pt x="11985433" y="0"/>
                </a:lnTo>
                <a:lnTo>
                  <a:pt x="11985433" y="8847428"/>
                </a:lnTo>
                <a:lnTo>
                  <a:pt x="0" y="88474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rot="0">
            <a:off x="1190625" y="5133975"/>
            <a:ext cx="16068675" cy="0"/>
          </a:xfrm>
          <a:prstGeom prst="line">
            <a:avLst/>
          </a:prstGeom>
          <a:ln cap="rnd" w="19050">
            <a:solidFill>
              <a:srgbClr val="F9A01B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1028700" y="4981575"/>
            <a:ext cx="323850" cy="323850"/>
            <a:chOff x="0" y="0"/>
            <a:chExt cx="6350000" cy="6350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9A01B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5317258" y="4972050"/>
            <a:ext cx="323850" cy="323850"/>
            <a:chOff x="0" y="0"/>
            <a:chExt cx="6350000" cy="6350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9A01B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9605817" y="4972050"/>
            <a:ext cx="323850" cy="323850"/>
            <a:chOff x="0" y="0"/>
            <a:chExt cx="6350000" cy="635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9A01B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3894375" y="4972050"/>
            <a:ext cx="323850" cy="323850"/>
            <a:chOff x="0" y="0"/>
            <a:chExt cx="6350000" cy="63500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9A01B"/>
            </a:solid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1028700" y="5962650"/>
            <a:ext cx="3976859" cy="4596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3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Kuchek"/>
              </a:rPr>
              <a:t>1971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6644082"/>
            <a:ext cx="3263714" cy="12533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000000"/>
                </a:solidFill>
                <a:latin typeface="Glacial Indifference"/>
              </a:rPr>
              <a:t>A primeira versão funcional da linguagem é implementada.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317258" y="5962650"/>
            <a:ext cx="4175324" cy="4596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3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Kuchek"/>
              </a:rPr>
              <a:t>1973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605817" y="5962650"/>
            <a:ext cx="4288558" cy="4596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3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Kuchek"/>
              </a:rPr>
              <a:t>1975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3894375" y="5962650"/>
            <a:ext cx="3943781" cy="4596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3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Kuchek"/>
              </a:rPr>
              <a:t>1978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5317258" y="6644082"/>
            <a:ext cx="3263714" cy="20914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000000"/>
                </a:solidFill>
                <a:latin typeface="Glacial Indifference"/>
              </a:rPr>
              <a:t>Wirth publica uma descrição detalhada da linguagem no livro "Algorithms + Data Structures 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605817" y="6644082"/>
            <a:ext cx="3263714" cy="20914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</a:pPr>
            <a:r>
              <a:rPr lang="en-US" sz="2399">
                <a:solidFill>
                  <a:srgbClr val="000000"/>
                </a:solidFill>
                <a:latin typeface="Glacial Indifference"/>
              </a:rPr>
              <a:t>A linguagem é refinada e padronizada, culminando na versão Pascal-P5.</a:t>
            </a:r>
          </a:p>
          <a:p>
            <a:pPr algn="l" marL="0" indent="0" lvl="0">
              <a:lnSpc>
                <a:spcPts val="3359"/>
              </a:lnSpc>
              <a:spcBef>
                <a:spcPct val="0"/>
              </a:spcBef>
            </a:pPr>
          </a:p>
        </p:txBody>
      </p:sp>
      <p:sp>
        <p:nvSpPr>
          <p:cNvPr name="TextBox 19" id="19"/>
          <p:cNvSpPr txBox="true"/>
          <p:nvPr/>
        </p:nvSpPr>
        <p:spPr>
          <a:xfrm rot="0">
            <a:off x="13894375" y="6644082"/>
            <a:ext cx="3263714" cy="2929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000000"/>
                </a:solidFill>
                <a:latin typeface="Glacial Indifference"/>
              </a:rPr>
              <a:t>Uma revisão extensiva é feita, resultando na linguagem padrão ISO Pascal (criada para tornar o Pacal mais adequado às normas técnicas da ISO).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28700" y="1504950"/>
            <a:ext cx="14220888" cy="11256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714"/>
              </a:lnSpc>
            </a:pPr>
            <a:r>
              <a:rPr lang="en-US" sz="10568" spc="-718">
                <a:solidFill>
                  <a:srgbClr val="7699CF"/>
                </a:solidFill>
                <a:latin typeface="Open Sauce Bold"/>
              </a:rPr>
              <a:t>Histórico cronológico</a:t>
            </a:r>
          </a:p>
        </p:txBody>
      </p:sp>
      <p:sp>
        <p:nvSpPr>
          <p:cNvPr name="Freeform 21" id="21"/>
          <p:cNvSpPr/>
          <p:nvPr/>
        </p:nvSpPr>
        <p:spPr>
          <a:xfrm flipH="false" flipV="false" rot="0">
            <a:off x="12692441" y="-210192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4"/>
                </a:lnTo>
                <a:lnTo>
                  <a:pt x="0" y="247778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1190625" y="3689857"/>
            <a:ext cx="13027600" cy="9525"/>
          </a:xfrm>
          <a:prstGeom prst="line">
            <a:avLst/>
          </a:prstGeom>
          <a:ln cap="rnd" w="19050">
            <a:solidFill>
              <a:srgbClr val="F9A01B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1028700" y="3537457"/>
            <a:ext cx="323850" cy="323850"/>
            <a:chOff x="0" y="0"/>
            <a:chExt cx="6350000" cy="6350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9A01B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5317258" y="3527932"/>
            <a:ext cx="323850" cy="323850"/>
            <a:chOff x="0" y="0"/>
            <a:chExt cx="6350000" cy="6350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9A01B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9605817" y="3527932"/>
            <a:ext cx="323850" cy="323850"/>
            <a:chOff x="0" y="0"/>
            <a:chExt cx="6350000" cy="63500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9A01B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13894375" y="3527932"/>
            <a:ext cx="323850" cy="323850"/>
            <a:chOff x="0" y="0"/>
            <a:chExt cx="6350000" cy="63500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9A01B"/>
            </a:solid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1028700" y="4518532"/>
            <a:ext cx="3976859" cy="4596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3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Kuchek"/>
              </a:rPr>
              <a:t>1985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5199964"/>
            <a:ext cx="3263714" cy="2929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000000"/>
                </a:solidFill>
                <a:latin typeface="Glacial Indifference"/>
              </a:rPr>
              <a:t>Borland, uma empresa de desenv. de software lança o Turbo Pascal, uma implementação popular e amplamente utilizada da linguagem Pascal.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317258" y="4518532"/>
            <a:ext cx="4175324" cy="4596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3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Kuchek"/>
              </a:rPr>
              <a:t>1990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605817" y="4518532"/>
            <a:ext cx="4288558" cy="4596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3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Kuchek"/>
              </a:rPr>
              <a:t>1997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894375" y="4518532"/>
            <a:ext cx="3943781" cy="4596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3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Kuchek"/>
              </a:rPr>
              <a:t>Atualmente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5317258" y="5199964"/>
            <a:ext cx="3263714" cy="8343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000000"/>
                </a:solidFill>
                <a:latin typeface="Glacial Indifference"/>
              </a:rPr>
              <a:t>O padrão ISO Pascal é revisado pela última vez.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605817" y="5199964"/>
            <a:ext cx="3263714" cy="25105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</a:pPr>
            <a:r>
              <a:rPr lang="en-US" sz="2399">
                <a:solidFill>
                  <a:srgbClr val="000000"/>
                </a:solidFill>
                <a:latin typeface="Glacial Indifference"/>
              </a:rPr>
              <a:t>A Free Pascal, uma implementação de código aberto da linguagem Pascal, é lançada.</a:t>
            </a:r>
          </a:p>
          <a:p>
            <a:pPr algn="l" marL="0" indent="0" lvl="0">
              <a:lnSpc>
                <a:spcPts val="3359"/>
              </a:lnSpc>
              <a:spcBef>
                <a:spcPct val="0"/>
              </a:spcBef>
            </a:pPr>
          </a:p>
        </p:txBody>
      </p:sp>
      <p:sp>
        <p:nvSpPr>
          <p:cNvPr name="TextBox 18" id="18"/>
          <p:cNvSpPr txBox="true"/>
          <p:nvPr/>
        </p:nvSpPr>
        <p:spPr>
          <a:xfrm rot="0">
            <a:off x="13894375" y="5199964"/>
            <a:ext cx="3263714" cy="20914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000000"/>
                </a:solidFill>
                <a:latin typeface="Glacial Indifference"/>
              </a:rPr>
              <a:t>O Pascal deixa uma marca muito importante para as demais linguagens e influenciou muitos.</a:t>
            </a:r>
          </a:p>
        </p:txBody>
      </p:sp>
      <p:sp>
        <p:nvSpPr>
          <p:cNvPr name="Freeform 19" id="19"/>
          <p:cNvSpPr/>
          <p:nvPr/>
        </p:nvSpPr>
        <p:spPr>
          <a:xfrm flipH="false" flipV="false" rot="0">
            <a:off x="11084718" y="-4218771"/>
            <a:ext cx="11985433" cy="8847429"/>
          </a:xfrm>
          <a:custGeom>
            <a:avLst/>
            <a:gdLst/>
            <a:ahLst/>
            <a:cxnLst/>
            <a:rect r="r" b="b" t="t" l="l"/>
            <a:pathLst>
              <a:path h="8847429" w="11985433">
                <a:moveTo>
                  <a:pt x="0" y="0"/>
                </a:moveTo>
                <a:lnTo>
                  <a:pt x="11985433" y="0"/>
                </a:lnTo>
                <a:lnTo>
                  <a:pt x="11985433" y="8847428"/>
                </a:lnTo>
                <a:lnTo>
                  <a:pt x="0" y="88474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3601700" y="8156807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4"/>
                </a:lnTo>
                <a:lnTo>
                  <a:pt x="0" y="247778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true" flipV="false" rot="0">
            <a:off x="-997043" y="-210192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7315200" y="0"/>
                </a:moveTo>
                <a:lnTo>
                  <a:pt x="0" y="0"/>
                </a:lnTo>
                <a:lnTo>
                  <a:pt x="0" y="2477784"/>
                </a:lnTo>
                <a:lnTo>
                  <a:pt x="7315200" y="2477784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02717" y="1684842"/>
            <a:ext cx="3152205" cy="848296"/>
            <a:chOff x="0" y="0"/>
            <a:chExt cx="830210" cy="22341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30210" cy="223420"/>
            </a:xfrm>
            <a:custGeom>
              <a:avLst/>
              <a:gdLst/>
              <a:ahLst/>
              <a:cxnLst/>
              <a:rect r="r" b="b" t="t" l="l"/>
              <a:pathLst>
                <a:path h="223420" w="830210">
                  <a:moveTo>
                    <a:pt x="7368" y="0"/>
                  </a:moveTo>
                  <a:lnTo>
                    <a:pt x="822842" y="0"/>
                  </a:lnTo>
                  <a:cubicBezTo>
                    <a:pt x="826912" y="0"/>
                    <a:pt x="830210" y="3299"/>
                    <a:pt x="830210" y="7368"/>
                  </a:cubicBezTo>
                  <a:lnTo>
                    <a:pt x="830210" y="216051"/>
                  </a:lnTo>
                  <a:cubicBezTo>
                    <a:pt x="830210" y="220121"/>
                    <a:pt x="826912" y="223420"/>
                    <a:pt x="822842" y="223420"/>
                  </a:cubicBezTo>
                  <a:lnTo>
                    <a:pt x="7368" y="223420"/>
                  </a:lnTo>
                  <a:cubicBezTo>
                    <a:pt x="3299" y="223420"/>
                    <a:pt x="0" y="220121"/>
                    <a:pt x="0" y="216051"/>
                  </a:cubicBezTo>
                  <a:lnTo>
                    <a:pt x="0" y="7368"/>
                  </a:lnTo>
                  <a:cubicBezTo>
                    <a:pt x="0" y="3299"/>
                    <a:pt x="3299" y="0"/>
                    <a:pt x="7368" y="0"/>
                  </a:cubicBezTo>
                  <a:close/>
                </a:path>
              </a:pathLst>
            </a:custGeom>
            <a:solidFill>
              <a:srgbClr val="F9A01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830210" cy="2805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99"/>
                </a:lnSpc>
              </a:pPr>
              <a:r>
                <a:rPr lang="en-US" sz="2199" spc="109">
                  <a:solidFill>
                    <a:srgbClr val="FFFFFF"/>
                  </a:solidFill>
                  <a:latin typeface="Aileron Bold"/>
                </a:rPr>
                <a:t>Ada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1231377" y="4425097"/>
            <a:ext cx="3152205" cy="848296"/>
            <a:chOff x="0" y="0"/>
            <a:chExt cx="830210" cy="22341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30210" cy="223420"/>
            </a:xfrm>
            <a:custGeom>
              <a:avLst/>
              <a:gdLst/>
              <a:ahLst/>
              <a:cxnLst/>
              <a:rect r="r" b="b" t="t" l="l"/>
              <a:pathLst>
                <a:path h="223420" w="830210">
                  <a:moveTo>
                    <a:pt x="7368" y="0"/>
                  </a:moveTo>
                  <a:lnTo>
                    <a:pt x="822842" y="0"/>
                  </a:lnTo>
                  <a:cubicBezTo>
                    <a:pt x="826912" y="0"/>
                    <a:pt x="830210" y="3299"/>
                    <a:pt x="830210" y="7368"/>
                  </a:cubicBezTo>
                  <a:lnTo>
                    <a:pt x="830210" y="216051"/>
                  </a:lnTo>
                  <a:cubicBezTo>
                    <a:pt x="830210" y="220121"/>
                    <a:pt x="826912" y="223420"/>
                    <a:pt x="822842" y="223420"/>
                  </a:cubicBezTo>
                  <a:lnTo>
                    <a:pt x="7368" y="223420"/>
                  </a:lnTo>
                  <a:cubicBezTo>
                    <a:pt x="3299" y="223420"/>
                    <a:pt x="0" y="220121"/>
                    <a:pt x="0" y="216051"/>
                  </a:cubicBezTo>
                  <a:lnTo>
                    <a:pt x="0" y="7368"/>
                  </a:lnTo>
                  <a:cubicBezTo>
                    <a:pt x="0" y="3299"/>
                    <a:pt x="3299" y="0"/>
                    <a:pt x="7368" y="0"/>
                  </a:cubicBezTo>
                  <a:close/>
                </a:path>
              </a:pathLst>
            </a:custGeom>
            <a:solidFill>
              <a:srgbClr val="F9A01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830210" cy="2805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99"/>
                </a:lnSpc>
              </a:pPr>
              <a:r>
                <a:rPr lang="en-US" sz="2199" spc="109">
                  <a:solidFill>
                    <a:srgbClr val="FFFFFF"/>
                  </a:solidFill>
                  <a:latin typeface="Aileron Bold"/>
                </a:rPr>
                <a:t>Delphi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0202717" y="7070905"/>
            <a:ext cx="3152205" cy="848296"/>
            <a:chOff x="0" y="0"/>
            <a:chExt cx="830210" cy="22341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30210" cy="223420"/>
            </a:xfrm>
            <a:custGeom>
              <a:avLst/>
              <a:gdLst/>
              <a:ahLst/>
              <a:cxnLst/>
              <a:rect r="r" b="b" t="t" l="l"/>
              <a:pathLst>
                <a:path h="223420" w="830210">
                  <a:moveTo>
                    <a:pt x="7368" y="0"/>
                  </a:moveTo>
                  <a:lnTo>
                    <a:pt x="822842" y="0"/>
                  </a:lnTo>
                  <a:cubicBezTo>
                    <a:pt x="826912" y="0"/>
                    <a:pt x="830210" y="3299"/>
                    <a:pt x="830210" y="7368"/>
                  </a:cubicBezTo>
                  <a:lnTo>
                    <a:pt x="830210" y="216051"/>
                  </a:lnTo>
                  <a:cubicBezTo>
                    <a:pt x="830210" y="220121"/>
                    <a:pt x="826912" y="223420"/>
                    <a:pt x="822842" y="223420"/>
                  </a:cubicBezTo>
                  <a:lnTo>
                    <a:pt x="7368" y="223420"/>
                  </a:lnTo>
                  <a:cubicBezTo>
                    <a:pt x="3299" y="223420"/>
                    <a:pt x="0" y="220121"/>
                    <a:pt x="0" y="216051"/>
                  </a:cubicBezTo>
                  <a:lnTo>
                    <a:pt x="0" y="7368"/>
                  </a:lnTo>
                  <a:cubicBezTo>
                    <a:pt x="0" y="3299"/>
                    <a:pt x="3299" y="0"/>
                    <a:pt x="7368" y="0"/>
                  </a:cubicBezTo>
                  <a:close/>
                </a:path>
              </a:pathLst>
            </a:custGeom>
            <a:solidFill>
              <a:srgbClr val="F9A01B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830210" cy="2805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99"/>
                </a:lnSpc>
              </a:pPr>
              <a:r>
                <a:rPr lang="en-US" sz="2199" spc="109">
                  <a:solidFill>
                    <a:srgbClr val="FFFFFF"/>
                  </a:solidFill>
                  <a:latin typeface="Aileron Bold"/>
                </a:rPr>
                <a:t>Swift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689409" y="2791988"/>
            <a:ext cx="3152205" cy="848296"/>
            <a:chOff x="0" y="0"/>
            <a:chExt cx="830210" cy="22341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30210" cy="223420"/>
            </a:xfrm>
            <a:custGeom>
              <a:avLst/>
              <a:gdLst/>
              <a:ahLst/>
              <a:cxnLst/>
              <a:rect r="r" b="b" t="t" l="l"/>
              <a:pathLst>
                <a:path h="223420" w="830210">
                  <a:moveTo>
                    <a:pt x="7368" y="0"/>
                  </a:moveTo>
                  <a:lnTo>
                    <a:pt x="822842" y="0"/>
                  </a:lnTo>
                  <a:cubicBezTo>
                    <a:pt x="826912" y="0"/>
                    <a:pt x="830210" y="3299"/>
                    <a:pt x="830210" y="7368"/>
                  </a:cubicBezTo>
                  <a:lnTo>
                    <a:pt x="830210" y="216051"/>
                  </a:lnTo>
                  <a:cubicBezTo>
                    <a:pt x="830210" y="220121"/>
                    <a:pt x="826912" y="223420"/>
                    <a:pt x="822842" y="223420"/>
                  </a:cubicBezTo>
                  <a:lnTo>
                    <a:pt x="7368" y="223420"/>
                  </a:lnTo>
                  <a:cubicBezTo>
                    <a:pt x="3299" y="223420"/>
                    <a:pt x="0" y="220121"/>
                    <a:pt x="0" y="216051"/>
                  </a:cubicBezTo>
                  <a:lnTo>
                    <a:pt x="0" y="7368"/>
                  </a:lnTo>
                  <a:cubicBezTo>
                    <a:pt x="0" y="3299"/>
                    <a:pt x="3299" y="0"/>
                    <a:pt x="7368" y="0"/>
                  </a:cubicBezTo>
                  <a:close/>
                </a:path>
              </a:pathLst>
            </a:custGeom>
            <a:solidFill>
              <a:srgbClr val="F9A01B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57150"/>
              <a:ext cx="830210" cy="2805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99"/>
                </a:lnSpc>
              </a:pPr>
              <a:r>
                <a:rPr lang="en-US" sz="2199" spc="109">
                  <a:solidFill>
                    <a:srgbClr val="FFFFFF"/>
                  </a:solidFill>
                  <a:latin typeface="Open Sauce Bold"/>
                </a:rPr>
                <a:t>Modula-2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785460" y="6321938"/>
            <a:ext cx="3152205" cy="848296"/>
            <a:chOff x="0" y="0"/>
            <a:chExt cx="830210" cy="223419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30210" cy="223420"/>
            </a:xfrm>
            <a:custGeom>
              <a:avLst/>
              <a:gdLst/>
              <a:ahLst/>
              <a:cxnLst/>
              <a:rect r="r" b="b" t="t" l="l"/>
              <a:pathLst>
                <a:path h="223420" w="830210">
                  <a:moveTo>
                    <a:pt x="7368" y="0"/>
                  </a:moveTo>
                  <a:lnTo>
                    <a:pt x="822842" y="0"/>
                  </a:lnTo>
                  <a:cubicBezTo>
                    <a:pt x="826912" y="0"/>
                    <a:pt x="830210" y="3299"/>
                    <a:pt x="830210" y="7368"/>
                  </a:cubicBezTo>
                  <a:lnTo>
                    <a:pt x="830210" y="216051"/>
                  </a:lnTo>
                  <a:cubicBezTo>
                    <a:pt x="830210" y="220121"/>
                    <a:pt x="826912" y="223420"/>
                    <a:pt x="822842" y="223420"/>
                  </a:cubicBezTo>
                  <a:lnTo>
                    <a:pt x="7368" y="223420"/>
                  </a:lnTo>
                  <a:cubicBezTo>
                    <a:pt x="3299" y="223420"/>
                    <a:pt x="0" y="220121"/>
                    <a:pt x="0" y="216051"/>
                  </a:cubicBezTo>
                  <a:lnTo>
                    <a:pt x="0" y="7368"/>
                  </a:lnTo>
                  <a:cubicBezTo>
                    <a:pt x="0" y="3299"/>
                    <a:pt x="3299" y="0"/>
                    <a:pt x="7368" y="0"/>
                  </a:cubicBezTo>
                  <a:close/>
                </a:path>
              </a:pathLst>
            </a:custGeom>
            <a:solidFill>
              <a:srgbClr val="F9A01B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57150"/>
              <a:ext cx="830210" cy="2805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99"/>
                </a:lnSpc>
              </a:pPr>
              <a:r>
                <a:rPr lang="en-US" sz="2199" spc="109">
                  <a:solidFill>
                    <a:srgbClr val="FFFFFF"/>
                  </a:solidFill>
                  <a:latin typeface="Aileron Bold"/>
                </a:rPr>
                <a:t>Oberon</a:t>
              </a:r>
            </a:p>
          </p:txBody>
        </p:sp>
      </p:grpSp>
      <p:sp>
        <p:nvSpPr>
          <p:cNvPr name="AutoShape 17" id="17"/>
          <p:cNvSpPr/>
          <p:nvPr/>
        </p:nvSpPr>
        <p:spPr>
          <a:xfrm flipV="true">
            <a:off x="4841614" y="3216135"/>
            <a:ext cx="2085816" cy="0"/>
          </a:xfrm>
          <a:prstGeom prst="line">
            <a:avLst/>
          </a:prstGeom>
          <a:ln cap="flat" w="38100">
            <a:solidFill>
              <a:srgbClr val="A8A8A8"/>
            </a:solidFill>
            <a:prstDash val="solid"/>
            <a:headEnd type="triangle" len="med" w="lg"/>
            <a:tailEnd type="none" len="sm" w="sm"/>
          </a:ln>
        </p:spPr>
      </p:sp>
      <p:sp>
        <p:nvSpPr>
          <p:cNvPr name="AutoShape 18" id="18"/>
          <p:cNvSpPr/>
          <p:nvPr/>
        </p:nvSpPr>
        <p:spPr>
          <a:xfrm>
            <a:off x="7584521" y="2087641"/>
            <a:ext cx="2618196" cy="21349"/>
          </a:xfrm>
          <a:prstGeom prst="line">
            <a:avLst/>
          </a:prstGeom>
          <a:ln cap="flat" w="38100">
            <a:solidFill>
              <a:srgbClr val="A8A8A8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19" id="19"/>
          <p:cNvSpPr/>
          <p:nvPr/>
        </p:nvSpPr>
        <p:spPr>
          <a:xfrm>
            <a:off x="3937665" y="6746086"/>
            <a:ext cx="2970715" cy="24526"/>
          </a:xfrm>
          <a:prstGeom prst="line">
            <a:avLst/>
          </a:prstGeom>
          <a:ln cap="flat" w="38100">
            <a:solidFill>
              <a:srgbClr val="A8A8A8"/>
            </a:solidFill>
            <a:prstDash val="solid"/>
            <a:headEnd type="triangle" len="med" w="lg"/>
            <a:tailEnd type="none" len="sm" w="sm"/>
          </a:ln>
        </p:spPr>
      </p:sp>
      <p:sp>
        <p:nvSpPr>
          <p:cNvPr name="AutoShape 20" id="20"/>
          <p:cNvSpPr/>
          <p:nvPr/>
        </p:nvSpPr>
        <p:spPr>
          <a:xfrm flipV="true">
            <a:off x="6927430" y="3197086"/>
            <a:ext cx="0" cy="1649109"/>
          </a:xfrm>
          <a:prstGeom prst="line">
            <a:avLst/>
          </a:prstGeom>
          <a:ln cap="flat" w="38100">
            <a:solidFill>
              <a:srgbClr val="A8A8A8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1" id="21"/>
          <p:cNvSpPr/>
          <p:nvPr/>
        </p:nvSpPr>
        <p:spPr>
          <a:xfrm flipH="true" flipV="true">
            <a:off x="7584521" y="2087641"/>
            <a:ext cx="0" cy="2766937"/>
          </a:xfrm>
          <a:prstGeom prst="line">
            <a:avLst/>
          </a:prstGeom>
          <a:ln cap="flat" w="38100">
            <a:solidFill>
              <a:srgbClr val="A8A8A8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2" id="22"/>
          <p:cNvSpPr/>
          <p:nvPr/>
        </p:nvSpPr>
        <p:spPr>
          <a:xfrm flipV="true">
            <a:off x="8387205" y="6253324"/>
            <a:ext cx="0" cy="1241729"/>
          </a:xfrm>
          <a:prstGeom prst="line">
            <a:avLst/>
          </a:prstGeom>
          <a:ln cap="flat" w="38100">
            <a:solidFill>
              <a:srgbClr val="A8A8A8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3" id="23"/>
          <p:cNvSpPr/>
          <p:nvPr/>
        </p:nvSpPr>
        <p:spPr>
          <a:xfrm flipV="true">
            <a:off x="8100677" y="4849245"/>
            <a:ext cx="3130700" cy="5333"/>
          </a:xfrm>
          <a:prstGeom prst="line">
            <a:avLst/>
          </a:prstGeom>
          <a:ln cap="flat" w="38100">
            <a:solidFill>
              <a:srgbClr val="A8A8A8"/>
            </a:solidFill>
            <a:prstDash val="solid"/>
            <a:headEnd type="none" len="sm" w="sm"/>
            <a:tailEnd type="triangle" len="med" w="lg"/>
          </a:ln>
        </p:spPr>
      </p:sp>
      <p:grpSp>
        <p:nvGrpSpPr>
          <p:cNvPr name="Group 24" id="24"/>
          <p:cNvGrpSpPr/>
          <p:nvPr/>
        </p:nvGrpSpPr>
        <p:grpSpPr>
          <a:xfrm rot="0">
            <a:off x="5801348" y="3810551"/>
            <a:ext cx="3359826" cy="3359826"/>
            <a:chOff x="0" y="0"/>
            <a:chExt cx="812800" cy="8128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699CF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899"/>
                </a:lnSpc>
              </a:pPr>
              <a:r>
                <a:rPr lang="en-US" sz="2599" spc="129">
                  <a:solidFill>
                    <a:srgbClr val="FFFFFF"/>
                  </a:solidFill>
                  <a:latin typeface="Open Sauce Bold"/>
                </a:rPr>
                <a:t>PASCAL</a:t>
              </a:r>
            </a:p>
          </p:txBody>
        </p:sp>
      </p:grpSp>
      <p:sp>
        <p:nvSpPr>
          <p:cNvPr name="AutoShape 27" id="27"/>
          <p:cNvSpPr/>
          <p:nvPr/>
        </p:nvSpPr>
        <p:spPr>
          <a:xfrm flipV="true">
            <a:off x="8368155" y="7495053"/>
            <a:ext cx="1834563" cy="0"/>
          </a:xfrm>
          <a:prstGeom prst="line">
            <a:avLst/>
          </a:prstGeom>
          <a:ln cap="flat" w="38100">
            <a:solidFill>
              <a:srgbClr val="A8A8A8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Freeform 28" id="28"/>
          <p:cNvSpPr/>
          <p:nvPr/>
        </p:nvSpPr>
        <p:spPr>
          <a:xfrm flipH="false" flipV="false" rot="0">
            <a:off x="15095614" y="6770611"/>
            <a:ext cx="2580169" cy="2704469"/>
          </a:xfrm>
          <a:custGeom>
            <a:avLst/>
            <a:gdLst/>
            <a:ahLst/>
            <a:cxnLst/>
            <a:rect r="r" b="b" t="t" l="l"/>
            <a:pathLst>
              <a:path h="2704469" w="2580169">
                <a:moveTo>
                  <a:pt x="0" y="0"/>
                </a:moveTo>
                <a:lnTo>
                  <a:pt x="2580168" y="0"/>
                </a:lnTo>
                <a:lnTo>
                  <a:pt x="2580168" y="2704469"/>
                </a:lnTo>
                <a:lnTo>
                  <a:pt x="0" y="27044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9" id="29"/>
          <p:cNvSpPr txBox="true"/>
          <p:nvPr/>
        </p:nvSpPr>
        <p:spPr>
          <a:xfrm rot="0">
            <a:off x="1689409" y="3753401"/>
            <a:ext cx="3941975" cy="12533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000000"/>
                </a:solidFill>
                <a:latin typeface="Glacial Indifference"/>
              </a:rPr>
              <a:t>Desenvolvida por Niklaus Wirth, é uma extensão de Pascal.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785460" y="7249321"/>
            <a:ext cx="4845924" cy="12533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000000"/>
                </a:solidFill>
                <a:latin typeface="Glacial Indifference"/>
              </a:rPr>
              <a:t>Também desenvolvida por Niklaus Wirth, é considerada uma sucessora de Pascal.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0202717" y="2621306"/>
            <a:ext cx="5969126" cy="12533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000000"/>
                </a:solidFill>
                <a:latin typeface="Glacial Indifference"/>
              </a:rPr>
              <a:t>Influenciada pela sintaxe e estrutura de Pascal, foi desenvolvida para o Departamento de Defesa dos EUA.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1231377" y="5433314"/>
            <a:ext cx="5154321" cy="12533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000000"/>
                </a:solidFill>
                <a:latin typeface="Glacial Indifference"/>
              </a:rPr>
              <a:t>Uma linguagem de programação baseada em Object Pascal, desenvolvida pela Borland.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0230319" y="8004926"/>
            <a:ext cx="4993863" cy="12533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000000"/>
                </a:solidFill>
                <a:latin typeface="Glacial Indifference"/>
              </a:rPr>
              <a:t>Uma linguagem que possui semelhanças que podem ser atribuídas à influência de Pascal.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5600539" y="7106606"/>
            <a:ext cx="1803826" cy="20692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74"/>
              </a:lnSpc>
              <a:spcBef>
                <a:spcPct val="0"/>
              </a:spcBef>
            </a:pPr>
            <a:r>
              <a:rPr lang="en-US" sz="1696">
                <a:solidFill>
                  <a:srgbClr val="A65E68"/>
                </a:solidFill>
                <a:latin typeface="Glacial Indifference"/>
              </a:rPr>
              <a:t>Pascal foi a</a:t>
            </a:r>
            <a:r>
              <a:rPr lang="en-US" sz="1696">
                <a:solidFill>
                  <a:srgbClr val="A65E68"/>
                </a:solidFill>
                <a:latin typeface="Glacial Indifference"/>
              </a:rPr>
              <a:t> favorita da Apple nos primeiros dias da empresa, devido à sua facilidade de uso e potência</a:t>
            </a:r>
          </a:p>
        </p:txBody>
      </p:sp>
      <p:sp>
        <p:nvSpPr>
          <p:cNvPr name="Freeform 35" id="35"/>
          <p:cNvSpPr/>
          <p:nvPr/>
        </p:nvSpPr>
        <p:spPr>
          <a:xfrm flipH="true" flipV="false" rot="0">
            <a:off x="13618874" y="-542542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7315200" y="0"/>
                </a:moveTo>
                <a:lnTo>
                  <a:pt x="0" y="0"/>
                </a:lnTo>
                <a:lnTo>
                  <a:pt x="0" y="2477783"/>
                </a:lnTo>
                <a:lnTo>
                  <a:pt x="7315200" y="2477783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6" id="36"/>
          <p:cNvSpPr txBox="true"/>
          <p:nvPr/>
        </p:nvSpPr>
        <p:spPr>
          <a:xfrm rot="0">
            <a:off x="874726" y="704019"/>
            <a:ext cx="14220888" cy="11256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714"/>
              </a:lnSpc>
            </a:pPr>
            <a:r>
              <a:rPr lang="en-US" sz="10568" spc="-718">
                <a:solidFill>
                  <a:srgbClr val="7699CF"/>
                </a:solidFill>
                <a:latin typeface="Open Sauce Bold"/>
              </a:rPr>
              <a:t>Genealogia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3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90722" y="3102810"/>
            <a:ext cx="7362681" cy="4670731"/>
            <a:chOff x="0" y="0"/>
            <a:chExt cx="1939142" cy="123015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939142" cy="1230151"/>
            </a:xfrm>
            <a:custGeom>
              <a:avLst/>
              <a:gdLst/>
              <a:ahLst/>
              <a:cxnLst/>
              <a:rect r="r" b="b" t="t" l="l"/>
              <a:pathLst>
                <a:path h="1230151" w="1939142">
                  <a:moveTo>
                    <a:pt x="53627" y="0"/>
                  </a:moveTo>
                  <a:lnTo>
                    <a:pt x="1885515" y="0"/>
                  </a:lnTo>
                  <a:cubicBezTo>
                    <a:pt x="1915133" y="0"/>
                    <a:pt x="1939142" y="24010"/>
                    <a:pt x="1939142" y="53627"/>
                  </a:cubicBezTo>
                  <a:lnTo>
                    <a:pt x="1939142" y="1176525"/>
                  </a:lnTo>
                  <a:cubicBezTo>
                    <a:pt x="1939142" y="1190747"/>
                    <a:pt x="1933492" y="1204388"/>
                    <a:pt x="1923435" y="1214444"/>
                  </a:cubicBezTo>
                  <a:cubicBezTo>
                    <a:pt x="1913378" y="1224502"/>
                    <a:pt x="1899738" y="1230151"/>
                    <a:pt x="1885515" y="1230151"/>
                  </a:cubicBezTo>
                  <a:lnTo>
                    <a:pt x="53627" y="1230151"/>
                  </a:lnTo>
                  <a:cubicBezTo>
                    <a:pt x="24010" y="1230151"/>
                    <a:pt x="0" y="1206142"/>
                    <a:pt x="0" y="1176525"/>
                  </a:cubicBezTo>
                  <a:lnTo>
                    <a:pt x="0" y="53627"/>
                  </a:lnTo>
                  <a:cubicBezTo>
                    <a:pt x="0" y="39404"/>
                    <a:pt x="5650" y="25764"/>
                    <a:pt x="15707" y="15707"/>
                  </a:cubicBezTo>
                  <a:cubicBezTo>
                    <a:pt x="25764" y="5650"/>
                    <a:pt x="39404" y="0"/>
                    <a:pt x="53627" y="0"/>
                  </a:cubicBezTo>
                  <a:close/>
                </a:path>
              </a:pathLst>
            </a:custGeom>
            <a:solidFill>
              <a:srgbClr val="EFD7E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939142" cy="12682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2479902" y="3496012"/>
            <a:ext cx="3878232" cy="6793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Alatsi Bold"/>
              </a:rPr>
              <a:t>Imperativa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3417488" y="6142174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9534597" y="3102810"/>
            <a:ext cx="7362681" cy="4670731"/>
            <a:chOff x="0" y="0"/>
            <a:chExt cx="1939142" cy="123015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939142" cy="1230151"/>
            </a:xfrm>
            <a:custGeom>
              <a:avLst/>
              <a:gdLst/>
              <a:ahLst/>
              <a:cxnLst/>
              <a:rect r="r" b="b" t="t" l="l"/>
              <a:pathLst>
                <a:path h="1230151" w="1939142">
                  <a:moveTo>
                    <a:pt x="53627" y="0"/>
                  </a:moveTo>
                  <a:lnTo>
                    <a:pt x="1885515" y="0"/>
                  </a:lnTo>
                  <a:cubicBezTo>
                    <a:pt x="1915133" y="0"/>
                    <a:pt x="1939142" y="24010"/>
                    <a:pt x="1939142" y="53627"/>
                  </a:cubicBezTo>
                  <a:lnTo>
                    <a:pt x="1939142" y="1176525"/>
                  </a:lnTo>
                  <a:cubicBezTo>
                    <a:pt x="1939142" y="1190747"/>
                    <a:pt x="1933492" y="1204388"/>
                    <a:pt x="1923435" y="1214444"/>
                  </a:cubicBezTo>
                  <a:cubicBezTo>
                    <a:pt x="1913378" y="1224502"/>
                    <a:pt x="1899738" y="1230151"/>
                    <a:pt x="1885515" y="1230151"/>
                  </a:cubicBezTo>
                  <a:lnTo>
                    <a:pt x="53627" y="1230151"/>
                  </a:lnTo>
                  <a:cubicBezTo>
                    <a:pt x="24010" y="1230151"/>
                    <a:pt x="0" y="1206142"/>
                    <a:pt x="0" y="1176525"/>
                  </a:cubicBezTo>
                  <a:lnTo>
                    <a:pt x="0" y="53627"/>
                  </a:lnTo>
                  <a:cubicBezTo>
                    <a:pt x="0" y="39404"/>
                    <a:pt x="5650" y="25764"/>
                    <a:pt x="15707" y="15707"/>
                  </a:cubicBezTo>
                  <a:cubicBezTo>
                    <a:pt x="25764" y="5650"/>
                    <a:pt x="39404" y="0"/>
                    <a:pt x="53627" y="0"/>
                  </a:cubicBezTo>
                  <a:close/>
                </a:path>
              </a:pathLst>
            </a:custGeom>
            <a:solidFill>
              <a:srgbClr val="EFD7E0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1939142" cy="12682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0639349" y="4325252"/>
            <a:ext cx="5721662" cy="2701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339"/>
              </a:lnSpc>
            </a:pPr>
            <a:r>
              <a:rPr lang="en-US" sz="3099">
                <a:solidFill>
                  <a:srgbClr val="000000"/>
                </a:solidFill>
                <a:latin typeface="Glacial Indifference"/>
              </a:rPr>
              <a:t>Consiste em dividir o programa em blocos de código coerentes e bem-organizados, como procedimentos e funções.</a:t>
            </a:r>
          </a:p>
          <a:p>
            <a:pPr>
              <a:lnSpc>
                <a:spcPts val="4339"/>
              </a:lnSpc>
            </a:pPr>
            <a:r>
              <a:rPr lang="en-US" sz="3099">
                <a:solidFill>
                  <a:srgbClr val="000000"/>
                </a:solidFill>
                <a:latin typeface="Glacial Indifference"/>
              </a:rPr>
              <a:t>Modularidade.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639349" y="3496012"/>
            <a:ext cx="5982009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Alatsi Bold"/>
              </a:rPr>
              <a:t>Programação procedural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1739665" y="3615357"/>
            <a:ext cx="516960" cy="516960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9A01B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9944736" y="3615357"/>
            <a:ext cx="516960" cy="516960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9A01B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-2243137" y="-402279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2304670" y="4325252"/>
            <a:ext cx="5534784" cy="2702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339"/>
              </a:lnSpc>
            </a:pPr>
            <a:r>
              <a:rPr lang="en-US" sz="3099">
                <a:solidFill>
                  <a:srgbClr val="000000"/>
                </a:solidFill>
                <a:latin typeface="Glacial Indifference"/>
              </a:rPr>
              <a:t>Os programas são compostos por uma sequência de comandos que modificam o estado do programa.</a:t>
            </a:r>
          </a:p>
          <a:p>
            <a:pPr>
              <a:lnSpc>
                <a:spcPts val="4339"/>
              </a:lnSpc>
            </a:pPr>
            <a:r>
              <a:rPr lang="en-US" sz="3099">
                <a:solidFill>
                  <a:srgbClr val="000000"/>
                </a:solidFill>
                <a:latin typeface="Glacial Indifference"/>
              </a:rPr>
              <a:t>Pode ser procedural.</a:t>
            </a:r>
          </a:p>
        </p:txBody>
      </p:sp>
      <p:sp>
        <p:nvSpPr>
          <p:cNvPr name="Freeform 20" id="20"/>
          <p:cNvSpPr/>
          <p:nvPr/>
        </p:nvSpPr>
        <p:spPr>
          <a:xfrm flipH="false" flipV="false" rot="0">
            <a:off x="6704828" y="7042322"/>
            <a:ext cx="2580169" cy="2704469"/>
          </a:xfrm>
          <a:custGeom>
            <a:avLst/>
            <a:gdLst/>
            <a:ahLst/>
            <a:cxnLst/>
            <a:rect r="r" b="b" t="t" l="l"/>
            <a:pathLst>
              <a:path h="2704469" w="2580169">
                <a:moveTo>
                  <a:pt x="0" y="0"/>
                </a:moveTo>
                <a:lnTo>
                  <a:pt x="2580169" y="0"/>
                </a:lnTo>
                <a:lnTo>
                  <a:pt x="2580169" y="2704468"/>
                </a:lnTo>
                <a:lnTo>
                  <a:pt x="0" y="27044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7092999" y="7387172"/>
            <a:ext cx="2039664" cy="17587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4"/>
              </a:lnSpc>
              <a:spcBef>
                <a:spcPct val="0"/>
              </a:spcBef>
            </a:pPr>
            <a:r>
              <a:rPr lang="en-US" sz="1996">
                <a:solidFill>
                  <a:srgbClr val="A65E68"/>
                </a:solidFill>
                <a:latin typeface="Glacial Indifference Bold"/>
              </a:rPr>
              <a:t>Extensões de Pascal adicionaram recursos de POO à linguagem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998145" y="1719558"/>
            <a:ext cx="14220888" cy="11260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14"/>
              </a:lnSpc>
            </a:pPr>
            <a:r>
              <a:rPr lang="en-US" sz="10568" spc="-718">
                <a:solidFill>
                  <a:srgbClr val="7699CF"/>
                </a:solidFill>
                <a:latin typeface="Open Sauce Bold"/>
              </a:rPr>
              <a:t>Paradigmas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3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90514" y="2657094"/>
            <a:ext cx="6961546" cy="3337395"/>
            <a:chOff x="0" y="0"/>
            <a:chExt cx="1939142" cy="9296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939142" cy="929633"/>
            </a:xfrm>
            <a:custGeom>
              <a:avLst/>
              <a:gdLst/>
              <a:ahLst/>
              <a:cxnLst/>
              <a:rect r="r" b="b" t="t" l="l"/>
              <a:pathLst>
                <a:path h="929633" w="1939142">
                  <a:moveTo>
                    <a:pt x="56717" y="0"/>
                  </a:moveTo>
                  <a:lnTo>
                    <a:pt x="1882425" y="0"/>
                  </a:lnTo>
                  <a:cubicBezTo>
                    <a:pt x="1913749" y="0"/>
                    <a:pt x="1939142" y="25393"/>
                    <a:pt x="1939142" y="56717"/>
                  </a:cubicBezTo>
                  <a:lnTo>
                    <a:pt x="1939142" y="872916"/>
                  </a:lnTo>
                  <a:cubicBezTo>
                    <a:pt x="1939142" y="904240"/>
                    <a:pt x="1913749" y="929633"/>
                    <a:pt x="1882425" y="929633"/>
                  </a:cubicBezTo>
                  <a:lnTo>
                    <a:pt x="56717" y="929633"/>
                  </a:lnTo>
                  <a:cubicBezTo>
                    <a:pt x="25393" y="929633"/>
                    <a:pt x="0" y="904240"/>
                    <a:pt x="0" y="872916"/>
                  </a:cubicBezTo>
                  <a:lnTo>
                    <a:pt x="0" y="56717"/>
                  </a:lnTo>
                  <a:cubicBezTo>
                    <a:pt x="0" y="25393"/>
                    <a:pt x="25393" y="0"/>
                    <a:pt x="56717" y="0"/>
                  </a:cubicBezTo>
                  <a:close/>
                </a:path>
              </a:pathLst>
            </a:custGeom>
            <a:solidFill>
              <a:srgbClr val="EFD7E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939142" cy="9677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2520353" y="2780382"/>
            <a:ext cx="3666938" cy="6464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294"/>
              </a:lnSpc>
            </a:pPr>
            <a:r>
              <a:rPr lang="en-US" sz="3782">
                <a:solidFill>
                  <a:srgbClr val="000000"/>
                </a:solidFill>
                <a:latin typeface="Alatsi Bold"/>
              </a:rPr>
              <a:t>Tipagem Estática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3316713" y="5696458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4"/>
                </a:lnTo>
                <a:lnTo>
                  <a:pt x="0" y="24777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860443" y="2938056"/>
            <a:ext cx="488795" cy="488795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9A01B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-2343913" y="-847994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2349238" y="3485699"/>
            <a:ext cx="5233238" cy="2049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103"/>
              </a:lnSpc>
            </a:pPr>
            <a:r>
              <a:rPr lang="en-US" sz="2931">
                <a:solidFill>
                  <a:srgbClr val="000000"/>
                </a:solidFill>
                <a:latin typeface="Glacial Indifference"/>
              </a:rPr>
              <a:t>Pascal é uma linguagem fortemente tipada e estática. Seus tipos são verificados em tempo de compilação.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27925" y="1059235"/>
            <a:ext cx="15261155" cy="1126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714"/>
              </a:lnSpc>
            </a:pPr>
            <a:r>
              <a:rPr lang="en-US" sz="10568" spc="-718">
                <a:solidFill>
                  <a:srgbClr val="7699CF"/>
                </a:solidFill>
                <a:latin typeface="Open Sauce Bold"/>
              </a:rPr>
              <a:t>Características principais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9227534" y="2657094"/>
            <a:ext cx="6961546" cy="3337395"/>
            <a:chOff x="0" y="0"/>
            <a:chExt cx="1939142" cy="929633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939142" cy="929633"/>
            </a:xfrm>
            <a:custGeom>
              <a:avLst/>
              <a:gdLst/>
              <a:ahLst/>
              <a:cxnLst/>
              <a:rect r="r" b="b" t="t" l="l"/>
              <a:pathLst>
                <a:path h="929633" w="1939142">
                  <a:moveTo>
                    <a:pt x="56717" y="0"/>
                  </a:moveTo>
                  <a:lnTo>
                    <a:pt x="1882425" y="0"/>
                  </a:lnTo>
                  <a:cubicBezTo>
                    <a:pt x="1913749" y="0"/>
                    <a:pt x="1939142" y="25393"/>
                    <a:pt x="1939142" y="56717"/>
                  </a:cubicBezTo>
                  <a:lnTo>
                    <a:pt x="1939142" y="872916"/>
                  </a:lnTo>
                  <a:cubicBezTo>
                    <a:pt x="1939142" y="904240"/>
                    <a:pt x="1913749" y="929633"/>
                    <a:pt x="1882425" y="929633"/>
                  </a:cubicBezTo>
                  <a:lnTo>
                    <a:pt x="56717" y="929633"/>
                  </a:lnTo>
                  <a:cubicBezTo>
                    <a:pt x="25393" y="929633"/>
                    <a:pt x="0" y="904240"/>
                    <a:pt x="0" y="872916"/>
                  </a:cubicBezTo>
                  <a:lnTo>
                    <a:pt x="0" y="56717"/>
                  </a:lnTo>
                  <a:cubicBezTo>
                    <a:pt x="0" y="25393"/>
                    <a:pt x="25393" y="0"/>
                    <a:pt x="56717" y="0"/>
                  </a:cubicBezTo>
                  <a:close/>
                </a:path>
              </a:pathLst>
            </a:custGeom>
            <a:solidFill>
              <a:srgbClr val="EFD7E0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1939142" cy="9677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10257373" y="2780382"/>
            <a:ext cx="5378485" cy="6464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294"/>
              </a:lnSpc>
            </a:pPr>
            <a:r>
              <a:rPr lang="en-US" sz="3782">
                <a:solidFill>
                  <a:srgbClr val="000000"/>
                </a:solidFill>
                <a:latin typeface="Alatsi Bold"/>
              </a:rPr>
              <a:t>Estruturação de bloco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9597462" y="2938056"/>
            <a:ext cx="488795" cy="488795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9A01B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10086257" y="3495224"/>
            <a:ext cx="5549600" cy="1966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63"/>
              </a:lnSpc>
            </a:pPr>
            <a:r>
              <a:rPr lang="en-US" sz="2831">
                <a:solidFill>
                  <a:srgbClr val="000000"/>
                </a:solidFill>
                <a:latin typeface="Glacial Indifference"/>
              </a:rPr>
              <a:t>Utilização de blocos de código com palavras-chave que delimitam o tempo de vida das variáveis dentro (como begin e end).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1490514" y="6470739"/>
            <a:ext cx="6961546" cy="3337395"/>
            <a:chOff x="0" y="0"/>
            <a:chExt cx="1939142" cy="929633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939142" cy="929633"/>
            </a:xfrm>
            <a:custGeom>
              <a:avLst/>
              <a:gdLst/>
              <a:ahLst/>
              <a:cxnLst/>
              <a:rect r="r" b="b" t="t" l="l"/>
              <a:pathLst>
                <a:path h="929633" w="1939142">
                  <a:moveTo>
                    <a:pt x="56717" y="0"/>
                  </a:moveTo>
                  <a:lnTo>
                    <a:pt x="1882425" y="0"/>
                  </a:lnTo>
                  <a:cubicBezTo>
                    <a:pt x="1913749" y="0"/>
                    <a:pt x="1939142" y="25393"/>
                    <a:pt x="1939142" y="56717"/>
                  </a:cubicBezTo>
                  <a:lnTo>
                    <a:pt x="1939142" y="872916"/>
                  </a:lnTo>
                  <a:cubicBezTo>
                    <a:pt x="1939142" y="904240"/>
                    <a:pt x="1913749" y="929633"/>
                    <a:pt x="1882425" y="929633"/>
                  </a:cubicBezTo>
                  <a:lnTo>
                    <a:pt x="56717" y="929633"/>
                  </a:lnTo>
                  <a:cubicBezTo>
                    <a:pt x="25393" y="929633"/>
                    <a:pt x="0" y="904240"/>
                    <a:pt x="0" y="872916"/>
                  </a:cubicBezTo>
                  <a:lnTo>
                    <a:pt x="0" y="56717"/>
                  </a:lnTo>
                  <a:cubicBezTo>
                    <a:pt x="0" y="25393"/>
                    <a:pt x="25393" y="0"/>
                    <a:pt x="56717" y="0"/>
                  </a:cubicBezTo>
                  <a:close/>
                </a:path>
              </a:pathLst>
            </a:custGeom>
            <a:solidFill>
              <a:srgbClr val="EFD7E0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38100"/>
              <a:ext cx="1939142" cy="9677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4" id="24"/>
          <p:cNvSpPr txBox="true"/>
          <p:nvPr/>
        </p:nvSpPr>
        <p:spPr>
          <a:xfrm rot="0">
            <a:off x="2520353" y="6594027"/>
            <a:ext cx="5062123" cy="6464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294"/>
              </a:lnSpc>
            </a:pPr>
            <a:r>
              <a:rPr lang="en-US" sz="3782">
                <a:solidFill>
                  <a:srgbClr val="000000"/>
                </a:solidFill>
                <a:latin typeface="Alatsi Bold"/>
              </a:rPr>
              <a:t>Linguagem estruturada</a:t>
            </a:r>
          </a:p>
        </p:txBody>
      </p:sp>
      <p:grpSp>
        <p:nvGrpSpPr>
          <p:cNvPr name="Group 25" id="25"/>
          <p:cNvGrpSpPr/>
          <p:nvPr/>
        </p:nvGrpSpPr>
        <p:grpSpPr>
          <a:xfrm rot="0">
            <a:off x="1860443" y="6751701"/>
            <a:ext cx="488795" cy="488795"/>
            <a:chOff x="0" y="0"/>
            <a:chExt cx="812800" cy="8128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9A01B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8" id="28"/>
          <p:cNvSpPr txBox="true"/>
          <p:nvPr/>
        </p:nvSpPr>
        <p:spPr>
          <a:xfrm rot="0">
            <a:off x="2349238" y="7308869"/>
            <a:ext cx="5714610" cy="1966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63"/>
              </a:lnSpc>
            </a:pPr>
            <a:r>
              <a:rPr lang="en-US" sz="2831">
                <a:solidFill>
                  <a:srgbClr val="000000"/>
                </a:solidFill>
                <a:latin typeface="Glacial Indifference"/>
              </a:rPr>
              <a:t>Incentiva o uso de estruturas de controle, como loops e condicionais, para controlar o fluxo do programa, e suporta recursividade.</a:t>
            </a:r>
          </a:p>
        </p:txBody>
      </p:sp>
      <p:grpSp>
        <p:nvGrpSpPr>
          <p:cNvPr name="Group 29" id="29"/>
          <p:cNvGrpSpPr/>
          <p:nvPr/>
        </p:nvGrpSpPr>
        <p:grpSpPr>
          <a:xfrm rot="0">
            <a:off x="9227534" y="6470739"/>
            <a:ext cx="6961546" cy="3337395"/>
            <a:chOff x="0" y="0"/>
            <a:chExt cx="1939142" cy="929633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1939142" cy="929633"/>
            </a:xfrm>
            <a:custGeom>
              <a:avLst/>
              <a:gdLst/>
              <a:ahLst/>
              <a:cxnLst/>
              <a:rect r="r" b="b" t="t" l="l"/>
              <a:pathLst>
                <a:path h="929633" w="1939142">
                  <a:moveTo>
                    <a:pt x="56717" y="0"/>
                  </a:moveTo>
                  <a:lnTo>
                    <a:pt x="1882425" y="0"/>
                  </a:lnTo>
                  <a:cubicBezTo>
                    <a:pt x="1913749" y="0"/>
                    <a:pt x="1939142" y="25393"/>
                    <a:pt x="1939142" y="56717"/>
                  </a:cubicBezTo>
                  <a:lnTo>
                    <a:pt x="1939142" y="872916"/>
                  </a:lnTo>
                  <a:cubicBezTo>
                    <a:pt x="1939142" y="904240"/>
                    <a:pt x="1913749" y="929633"/>
                    <a:pt x="1882425" y="929633"/>
                  </a:cubicBezTo>
                  <a:lnTo>
                    <a:pt x="56717" y="929633"/>
                  </a:lnTo>
                  <a:cubicBezTo>
                    <a:pt x="25393" y="929633"/>
                    <a:pt x="0" y="904240"/>
                    <a:pt x="0" y="872916"/>
                  </a:cubicBezTo>
                  <a:lnTo>
                    <a:pt x="0" y="56717"/>
                  </a:lnTo>
                  <a:cubicBezTo>
                    <a:pt x="0" y="25393"/>
                    <a:pt x="25393" y="0"/>
                    <a:pt x="56717" y="0"/>
                  </a:cubicBezTo>
                  <a:close/>
                </a:path>
              </a:pathLst>
            </a:custGeom>
            <a:solidFill>
              <a:srgbClr val="EFD7E0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38100"/>
              <a:ext cx="1939142" cy="9677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32" id="32"/>
          <p:cNvSpPr txBox="true"/>
          <p:nvPr/>
        </p:nvSpPr>
        <p:spPr>
          <a:xfrm rot="0">
            <a:off x="10257373" y="6594027"/>
            <a:ext cx="3666938" cy="6464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294"/>
              </a:lnSpc>
            </a:pPr>
            <a:r>
              <a:rPr lang="en-US" sz="3782">
                <a:solidFill>
                  <a:srgbClr val="000000"/>
                </a:solidFill>
                <a:latin typeface="Alatsi Bold"/>
              </a:rPr>
              <a:t>Portabilidade</a:t>
            </a:r>
          </a:p>
        </p:txBody>
      </p:sp>
      <p:grpSp>
        <p:nvGrpSpPr>
          <p:cNvPr name="Group 33" id="33"/>
          <p:cNvGrpSpPr/>
          <p:nvPr/>
        </p:nvGrpSpPr>
        <p:grpSpPr>
          <a:xfrm rot="0">
            <a:off x="9597462" y="6751701"/>
            <a:ext cx="488795" cy="488795"/>
            <a:chOff x="0" y="0"/>
            <a:chExt cx="812800" cy="812800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9A01B"/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36" id="36"/>
          <p:cNvSpPr txBox="true"/>
          <p:nvPr/>
        </p:nvSpPr>
        <p:spPr>
          <a:xfrm rot="0">
            <a:off x="10086257" y="7173821"/>
            <a:ext cx="5982039" cy="23785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823"/>
              </a:lnSpc>
            </a:pPr>
            <a:r>
              <a:rPr lang="en-US" sz="2731">
                <a:solidFill>
                  <a:srgbClr val="000000"/>
                </a:solidFill>
                <a:latin typeface="Glacial Indifference"/>
              </a:rPr>
              <a:t>Pascal foi desenvolvida para promover a portabilidade do código entre diferentes plataformas de hardware (variedade de SOs e Arquiteturas de computadores).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DAF_ZF21yuc</dc:identifier>
  <dcterms:modified xsi:type="dcterms:W3CDTF">2011-08-01T06:04:30Z</dcterms:modified>
  <cp:revision>1</cp:revision>
  <dc:title>Seminário pascal</dc:title>
</cp:coreProperties>
</file>